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22" r:id="rId3"/>
    <p:sldId id="298" r:id="rId4"/>
    <p:sldId id="299" r:id="rId5"/>
    <p:sldId id="300" r:id="rId6"/>
    <p:sldId id="302" r:id="rId7"/>
    <p:sldId id="303" r:id="rId8"/>
    <p:sldId id="262" r:id="rId9"/>
    <p:sldId id="266" r:id="rId10"/>
    <p:sldId id="264" r:id="rId11"/>
    <p:sldId id="323" r:id="rId12"/>
    <p:sldId id="306" r:id="rId13"/>
    <p:sldId id="307" r:id="rId14"/>
    <p:sldId id="308" r:id="rId15"/>
    <p:sldId id="310" r:id="rId16"/>
    <p:sldId id="338" r:id="rId17"/>
    <p:sldId id="339" r:id="rId18"/>
    <p:sldId id="336" r:id="rId19"/>
    <p:sldId id="326" r:id="rId20"/>
    <p:sldId id="324" r:id="rId21"/>
    <p:sldId id="328" r:id="rId22"/>
    <p:sldId id="331" r:id="rId23"/>
    <p:sldId id="329" r:id="rId24"/>
    <p:sldId id="304" r:id="rId25"/>
    <p:sldId id="268" r:id="rId26"/>
    <p:sldId id="327" r:id="rId27"/>
    <p:sldId id="318" r:id="rId28"/>
    <p:sldId id="319" r:id="rId29"/>
    <p:sldId id="272" r:id="rId30"/>
    <p:sldId id="343" r:id="rId31"/>
    <p:sldId id="340" r:id="rId32"/>
    <p:sldId id="341" r:id="rId33"/>
    <p:sldId id="342" r:id="rId34"/>
    <p:sldId id="332" r:id="rId35"/>
    <p:sldId id="317" r:id="rId36"/>
    <p:sldId id="333"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a, Akilah" initials="KA" lastIdx="5" clrIdx="0">
    <p:extLst>
      <p:ext uri="{19B8F6BF-5375-455C-9EA6-DF929625EA0E}">
        <p15:presenceInfo xmlns:p15="http://schemas.microsoft.com/office/powerpoint/2012/main" userId="S-1-5-21-117609710-602162358-682003330-1132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13" autoAdjust="0"/>
  </p:normalViewPr>
  <p:slideViewPr>
    <p:cSldViewPr>
      <p:cViewPr varScale="1">
        <p:scale>
          <a:sx n="88" d="100"/>
          <a:sy n="88" d="100"/>
        </p:scale>
        <p:origin x="6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3T17:31:51.597" idx="1">
    <p:pos x="1575" y="294"/>
    <p:text>can this slide be deleted or is this here for added emphasis?</p:text>
    <p:extLst>
      <p:ext uri="{C676402C-5697-4E1C-873F-D02D1690AC5C}">
        <p15:threadingInfo xmlns:p15="http://schemas.microsoft.com/office/powerpoint/2012/main" timeZoneBias="240"/>
      </p:ext>
    </p:extLst>
  </p:cm>
  <p:cm authorId="1" dt="2018-04-04T12:18:53.304" idx="4">
    <p:pos x="1575" y="390"/>
    <p:text>the animation doesn't work correctly here</p:text>
    <p:extLst>
      <p:ext uri="{C676402C-5697-4E1C-873F-D02D1690AC5C}">
        <p15:threadingInfo xmlns:p15="http://schemas.microsoft.com/office/powerpoint/2012/main" timeZoneBias="24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4EA25-83A5-4D04-A319-A732750DFD7E}" type="datetimeFigureOut">
              <a:rPr lang="en-US" smtClean="0"/>
              <a:t>8/21/2018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B3EC2-57C9-4621-8D7B-65148BF7203C}" type="slidenum">
              <a:rPr lang="en-US" smtClean="0"/>
              <a:t>‹#›</a:t>
            </a:fld>
            <a:endParaRPr lang="en-US"/>
          </a:p>
        </p:txBody>
      </p:sp>
    </p:spTree>
    <p:extLst>
      <p:ext uri="{BB962C8B-B14F-4D97-AF65-F5344CB8AC3E}">
        <p14:creationId xmlns:p14="http://schemas.microsoft.com/office/powerpoint/2010/main" val="69410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1</a:t>
            </a:fld>
            <a:endParaRPr lang="en-US"/>
          </a:p>
        </p:txBody>
      </p:sp>
    </p:spTree>
    <p:extLst>
      <p:ext uri="{BB962C8B-B14F-4D97-AF65-F5344CB8AC3E}">
        <p14:creationId xmlns:p14="http://schemas.microsoft.com/office/powerpoint/2010/main" val="262901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10</a:t>
            </a:fld>
            <a:endParaRPr lang="en-US"/>
          </a:p>
        </p:txBody>
      </p:sp>
    </p:spTree>
    <p:extLst>
      <p:ext uri="{BB962C8B-B14F-4D97-AF65-F5344CB8AC3E}">
        <p14:creationId xmlns:p14="http://schemas.microsoft.com/office/powerpoint/2010/main" val="391049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dirty="0" smtClean="0">
                <a:ea typeface="ＭＳ Ｐゴシック" pitchFamily="34" charset="-128"/>
              </a:rPr>
              <a:t>Link to BE</a:t>
            </a:r>
          </a:p>
        </p:txBody>
      </p:sp>
      <p:sp>
        <p:nvSpPr>
          <p:cNvPr id="76804" name="Slide Number Placeholder 3"/>
          <p:cNvSpPr>
            <a:spLocks noGrp="1"/>
          </p:cNvSpPr>
          <p:nvPr>
            <p:ph type="sldNum" sz="quarter" idx="5"/>
          </p:nvPr>
        </p:nvSpPr>
        <p:spPr>
          <a:noFill/>
          <a:ln>
            <a:miter lim="800000"/>
            <a:headEnd/>
            <a:tailEnd/>
          </a:ln>
        </p:spPr>
        <p:txBody>
          <a:bodyPr/>
          <a:lstStyle/>
          <a:p>
            <a:fld id="{64B19E10-4B44-4323-9028-0F9750F561A0}" type="slidenum">
              <a:rPr lang="en-US" smtClean="0">
                <a:latin typeface="Arial" charset="0"/>
              </a:rPr>
              <a:pPr/>
              <a:t>12</a:t>
            </a:fld>
            <a:endParaRPr lang="en-US" smtClean="0">
              <a:latin typeface="Arial" charset="0"/>
            </a:endParaRPr>
          </a:p>
        </p:txBody>
      </p:sp>
    </p:spTree>
    <p:extLst>
      <p:ext uri="{BB962C8B-B14F-4D97-AF65-F5344CB8AC3E}">
        <p14:creationId xmlns:p14="http://schemas.microsoft.com/office/powerpoint/2010/main" val="291116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13</a:t>
            </a:fld>
            <a:endParaRPr lang="en-US"/>
          </a:p>
        </p:txBody>
      </p:sp>
    </p:spTree>
    <p:extLst>
      <p:ext uri="{BB962C8B-B14F-4D97-AF65-F5344CB8AC3E}">
        <p14:creationId xmlns:p14="http://schemas.microsoft.com/office/powerpoint/2010/main" val="29168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dirty="0" smtClean="0">
                <a:ea typeface="ＭＳ Ｐゴシック" pitchFamily="34" charset="-128"/>
              </a:rPr>
              <a:t>Pushback has been children don</a:t>
            </a:r>
            <a:r>
              <a:rPr lang="en-US" altLang="en-US" dirty="0" smtClean="0">
                <a:ea typeface="ＭＳ Ｐゴシック" pitchFamily="34" charset="-128"/>
              </a:rPr>
              <a:t>’</a:t>
            </a:r>
            <a:r>
              <a:rPr lang="en-US" dirty="0" smtClean="0">
                <a:ea typeface="ＭＳ Ｐゴシック" pitchFamily="34" charset="-128"/>
              </a:rPr>
              <a:t>t like the foods and plate waste has increased</a:t>
            </a:r>
          </a:p>
        </p:txBody>
      </p:sp>
      <p:sp>
        <p:nvSpPr>
          <p:cNvPr id="77828" name="Slide Number Placeholder 3"/>
          <p:cNvSpPr>
            <a:spLocks noGrp="1"/>
          </p:cNvSpPr>
          <p:nvPr>
            <p:ph type="sldNum" sz="quarter" idx="5"/>
          </p:nvPr>
        </p:nvSpPr>
        <p:spPr>
          <a:noFill/>
          <a:ln>
            <a:miter lim="800000"/>
            <a:headEnd/>
            <a:tailEnd/>
          </a:ln>
        </p:spPr>
        <p:txBody>
          <a:bodyPr/>
          <a:lstStyle/>
          <a:p>
            <a:fld id="{BF9CD2F1-3B73-43E9-9222-E8C777134B2B}" type="slidenum">
              <a:rPr lang="en-US" smtClean="0">
                <a:latin typeface="Arial" charset="0"/>
              </a:rPr>
              <a:pPr/>
              <a:t>14</a:t>
            </a:fld>
            <a:endParaRPr lang="en-US" smtClean="0">
              <a:latin typeface="Arial" charset="0"/>
            </a:endParaRPr>
          </a:p>
        </p:txBody>
      </p:sp>
    </p:spTree>
    <p:extLst>
      <p:ext uri="{BB962C8B-B14F-4D97-AF65-F5344CB8AC3E}">
        <p14:creationId xmlns:p14="http://schemas.microsoft.com/office/powerpoint/2010/main" val="4122793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16</a:t>
            </a:fld>
            <a:endParaRPr lang="en-US"/>
          </a:p>
        </p:txBody>
      </p:sp>
    </p:spTree>
    <p:extLst>
      <p:ext uri="{BB962C8B-B14F-4D97-AF65-F5344CB8AC3E}">
        <p14:creationId xmlns:p14="http://schemas.microsoft.com/office/powerpoint/2010/main" val="2945043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17</a:t>
            </a:fld>
            <a:endParaRPr lang="en-US"/>
          </a:p>
        </p:txBody>
      </p:sp>
    </p:spTree>
    <p:extLst>
      <p:ext uri="{BB962C8B-B14F-4D97-AF65-F5344CB8AC3E}">
        <p14:creationId xmlns:p14="http://schemas.microsoft.com/office/powerpoint/2010/main" val="1009250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21</a:t>
            </a:fld>
            <a:endParaRPr lang="en-US"/>
          </a:p>
        </p:txBody>
      </p:sp>
    </p:spTree>
    <p:extLst>
      <p:ext uri="{BB962C8B-B14F-4D97-AF65-F5344CB8AC3E}">
        <p14:creationId xmlns:p14="http://schemas.microsoft.com/office/powerpoint/2010/main" val="333818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23</a:t>
            </a:fld>
            <a:endParaRPr lang="en-US"/>
          </a:p>
        </p:txBody>
      </p:sp>
    </p:spTree>
    <p:extLst>
      <p:ext uri="{BB962C8B-B14F-4D97-AF65-F5344CB8AC3E}">
        <p14:creationId xmlns:p14="http://schemas.microsoft.com/office/powerpoint/2010/main" val="2472126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 expressed</a:t>
            </a:r>
            <a:r>
              <a:rPr lang="en-US" baseline="0" dirty="0" smtClean="0"/>
              <a:t> within 2 to 3 pages</a:t>
            </a:r>
            <a:endParaRPr lang="en-US" dirty="0" smtClean="0"/>
          </a:p>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25</a:t>
            </a:fld>
            <a:endParaRPr lang="en-US"/>
          </a:p>
        </p:txBody>
      </p:sp>
    </p:spTree>
    <p:extLst>
      <p:ext uri="{BB962C8B-B14F-4D97-AF65-F5344CB8AC3E}">
        <p14:creationId xmlns:p14="http://schemas.microsoft.com/office/powerpoint/2010/main" val="2107607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reinforce that we partner with like-minded organizations and then transition into why engage with partners. </a:t>
            </a:r>
            <a:endParaRPr lang="en-US" dirty="0"/>
          </a:p>
        </p:txBody>
      </p:sp>
      <p:sp>
        <p:nvSpPr>
          <p:cNvPr id="4" name="Slide Number Placeholder 3"/>
          <p:cNvSpPr>
            <a:spLocks noGrp="1"/>
          </p:cNvSpPr>
          <p:nvPr>
            <p:ph type="sldNum" sz="quarter" idx="10"/>
          </p:nvPr>
        </p:nvSpPr>
        <p:spPr/>
        <p:txBody>
          <a:bodyPr/>
          <a:lstStyle/>
          <a:p>
            <a:fld id="{230945B4-62D9-AF40-96AE-3A7BE025DCBC}" type="slidenum">
              <a:rPr lang="en-US" smtClean="0"/>
              <a:pPr/>
              <a:t>27</a:t>
            </a:fld>
            <a:endParaRPr lang="en-US"/>
          </a:p>
        </p:txBody>
      </p:sp>
    </p:spTree>
    <p:extLst>
      <p:ext uri="{BB962C8B-B14F-4D97-AF65-F5344CB8AC3E}">
        <p14:creationId xmlns:p14="http://schemas.microsoft.com/office/powerpoint/2010/main" val="341383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2</a:t>
            </a:fld>
            <a:endParaRPr lang="en-US"/>
          </a:p>
        </p:txBody>
      </p:sp>
    </p:spTree>
    <p:extLst>
      <p:ext uri="{BB962C8B-B14F-4D97-AF65-F5344CB8AC3E}">
        <p14:creationId xmlns:p14="http://schemas.microsoft.com/office/powerpoint/2010/main" val="313440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Receive broader expert feedback on briefs – when involved</a:t>
            </a:r>
            <a:r>
              <a:rPr lang="en-US" baseline="0" dirty="0" smtClean="0"/>
              <a:t> from the beginning, more jointly co-authored (this has led to significant delays and or provide co-endorsement</a:t>
            </a:r>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28</a:t>
            </a:fld>
            <a:endParaRPr lang="en-US"/>
          </a:p>
        </p:txBody>
      </p:sp>
    </p:spTree>
    <p:extLst>
      <p:ext uri="{BB962C8B-B14F-4D97-AF65-F5344CB8AC3E}">
        <p14:creationId xmlns:p14="http://schemas.microsoft.com/office/powerpoint/2010/main" val="1676786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TBM</a:t>
            </a:r>
            <a:r>
              <a:rPr lang="en-US" dirty="0" smtClean="0"/>
              <a:t> is peer-reviewed publication.</a:t>
            </a:r>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29</a:t>
            </a:fld>
            <a:endParaRPr lang="en-US"/>
          </a:p>
        </p:txBody>
      </p:sp>
    </p:spTree>
    <p:extLst>
      <p:ext uri="{BB962C8B-B14F-4D97-AF65-F5344CB8AC3E}">
        <p14:creationId xmlns:p14="http://schemas.microsoft.com/office/powerpoint/2010/main" val="301469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TBM</a:t>
            </a:r>
            <a:r>
              <a:rPr lang="en-US" dirty="0" smtClean="0"/>
              <a:t> is peer-reviewed publication.</a:t>
            </a:r>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30</a:t>
            </a:fld>
            <a:endParaRPr lang="en-US"/>
          </a:p>
        </p:txBody>
      </p:sp>
    </p:spTree>
    <p:extLst>
      <p:ext uri="{BB962C8B-B14F-4D97-AF65-F5344CB8AC3E}">
        <p14:creationId xmlns:p14="http://schemas.microsoft.com/office/powerpoint/2010/main" val="2275772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April 2018 report.</a:t>
            </a:r>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31</a:t>
            </a:fld>
            <a:endParaRPr lang="en-US"/>
          </a:p>
        </p:txBody>
      </p:sp>
    </p:spTree>
    <p:extLst>
      <p:ext uri="{BB962C8B-B14F-4D97-AF65-F5344CB8AC3E}">
        <p14:creationId xmlns:p14="http://schemas.microsoft.com/office/powerpoint/2010/main" val="436982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33</a:t>
            </a:fld>
            <a:endParaRPr lang="en-US"/>
          </a:p>
        </p:txBody>
      </p:sp>
    </p:spTree>
    <p:extLst>
      <p:ext uri="{BB962C8B-B14F-4D97-AF65-F5344CB8AC3E}">
        <p14:creationId xmlns:p14="http://schemas.microsoft.com/office/powerpoint/2010/main" val="1534258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SBM Board Members during a capitol</a:t>
            </a:r>
            <a:r>
              <a:rPr lang="en-US" baseline="0" dirty="0" smtClean="0"/>
              <a:t> hill visit</a:t>
            </a:r>
          </a:p>
          <a:p>
            <a:r>
              <a:rPr lang="en-US" baseline="0" dirty="0" smtClean="0"/>
              <a:t>Marian, Nicole </a:t>
            </a:r>
            <a:r>
              <a:rPr lang="en-US" baseline="0" dirty="0" err="1" smtClean="0"/>
              <a:t>Verrit</a:t>
            </a:r>
            <a:r>
              <a:rPr lang="en-US" baseline="0" dirty="0" smtClean="0"/>
              <a:t>, Joanna B, David Conroy, Michael </a:t>
            </a:r>
            <a:r>
              <a:rPr lang="en-US" baseline="0" dirty="0" err="1" smtClean="0"/>
              <a:t>Desenbock</a:t>
            </a:r>
            <a:r>
              <a:rPr lang="en-US" baseline="0" dirty="0" smtClean="0"/>
              <a:t> (red tie, president elect), Brent </a:t>
            </a:r>
            <a:r>
              <a:rPr lang="en-US" baseline="0" smtClean="0"/>
              <a:t>Van Dorsten</a:t>
            </a:r>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34</a:t>
            </a:fld>
            <a:endParaRPr lang="en-US"/>
          </a:p>
        </p:txBody>
      </p:sp>
    </p:spTree>
    <p:extLst>
      <p:ext uri="{BB962C8B-B14F-4D97-AF65-F5344CB8AC3E}">
        <p14:creationId xmlns:p14="http://schemas.microsoft.com/office/powerpoint/2010/main" val="2460377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37</a:t>
            </a:fld>
            <a:endParaRPr lang="en-US"/>
          </a:p>
        </p:txBody>
      </p:sp>
    </p:spTree>
    <p:extLst>
      <p:ext uri="{BB962C8B-B14F-4D97-AF65-F5344CB8AC3E}">
        <p14:creationId xmlns:p14="http://schemas.microsoft.com/office/powerpoint/2010/main" val="111556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3</a:t>
            </a:fld>
            <a:endParaRPr lang="en-US"/>
          </a:p>
        </p:txBody>
      </p:sp>
    </p:spTree>
    <p:extLst>
      <p:ext uri="{BB962C8B-B14F-4D97-AF65-F5344CB8AC3E}">
        <p14:creationId xmlns:p14="http://schemas.microsoft.com/office/powerpoint/2010/main" val="132836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4</a:t>
            </a:fld>
            <a:endParaRPr lang="en-US"/>
          </a:p>
        </p:txBody>
      </p:sp>
    </p:spTree>
    <p:extLst>
      <p:ext uri="{BB962C8B-B14F-4D97-AF65-F5344CB8AC3E}">
        <p14:creationId xmlns:p14="http://schemas.microsoft.com/office/powerpoint/2010/main" val="189023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5</a:t>
            </a:fld>
            <a:endParaRPr lang="en-US"/>
          </a:p>
        </p:txBody>
      </p:sp>
    </p:spTree>
    <p:extLst>
      <p:ext uri="{BB962C8B-B14F-4D97-AF65-F5344CB8AC3E}">
        <p14:creationId xmlns:p14="http://schemas.microsoft.com/office/powerpoint/2010/main" val="165318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used to be that most of the ideas for policy briefs came from the </a:t>
            </a:r>
            <a:r>
              <a:rPr lang="en-US" baseline="0" dirty="0" err="1" smtClean="0"/>
              <a:t>cmte</a:t>
            </a:r>
            <a:r>
              <a:rPr lang="en-US" baseline="0" dirty="0" smtClean="0"/>
              <a:t> or staff. But over the last few years we have contacted relevant SIGs to get expert opinions on briefs as well. We found that sigs had a </a:t>
            </a:r>
            <a:r>
              <a:rPr lang="en-US" baseline="0" dirty="0" err="1" smtClean="0"/>
              <a:t>lof</a:t>
            </a:r>
            <a:r>
              <a:rPr lang="en-US" baseline="0" dirty="0" smtClean="0"/>
              <a:t> of their own ideas for briefs and we could develop more briefs if we allowed SIGS and members to propose their own ideas so now a lot of the ideas come from members like you instead of from the </a:t>
            </a:r>
            <a:r>
              <a:rPr lang="en-US" baseline="0" dirty="0" err="1" smtClean="0"/>
              <a:t>cmte</a:t>
            </a:r>
            <a:r>
              <a:rPr lang="en-US" baseline="0" dirty="0" smtClean="0"/>
              <a:t> or </a:t>
            </a:r>
            <a:r>
              <a:rPr lang="en-US" baseline="0" dirty="0" err="1" smtClean="0"/>
              <a:t>SBM</a:t>
            </a:r>
            <a:r>
              <a:rPr lang="en-US" baseline="0" dirty="0" smtClean="0"/>
              <a:t> staff. </a:t>
            </a:r>
          </a:p>
          <a:p>
            <a:endParaRPr lang="en-US" baseline="0" dirty="0" smtClean="0"/>
          </a:p>
          <a:p>
            <a:r>
              <a:rPr lang="en-US" dirty="0" smtClean="0"/>
              <a:t>But you can start the process too! </a:t>
            </a:r>
            <a:endParaRPr lang="en-US" dirty="0"/>
          </a:p>
        </p:txBody>
      </p:sp>
      <p:sp>
        <p:nvSpPr>
          <p:cNvPr id="4" name="Slide Number Placeholder 3"/>
          <p:cNvSpPr>
            <a:spLocks noGrp="1"/>
          </p:cNvSpPr>
          <p:nvPr>
            <p:ph type="sldNum" sz="quarter" idx="10"/>
          </p:nvPr>
        </p:nvSpPr>
        <p:spPr/>
        <p:txBody>
          <a:bodyPr/>
          <a:lstStyle/>
          <a:p>
            <a:fld id="{230945B4-62D9-AF40-96AE-3A7BE025DCBC}" type="slidenum">
              <a:rPr lang="en-US" smtClean="0"/>
              <a:pPr/>
              <a:t>6</a:t>
            </a:fld>
            <a:endParaRPr lang="en-US"/>
          </a:p>
        </p:txBody>
      </p:sp>
    </p:spTree>
    <p:extLst>
      <p:ext uri="{BB962C8B-B14F-4D97-AF65-F5344CB8AC3E}">
        <p14:creationId xmlns:p14="http://schemas.microsoft.com/office/powerpoint/2010/main" val="341383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partner with like-minded organizations to increase the reach and</a:t>
            </a:r>
            <a:r>
              <a:rPr lang="en-US" baseline="0" dirty="0" smtClean="0"/>
              <a:t> dissemination of our briefs</a:t>
            </a:r>
            <a:endParaRPr lang="en-US" dirty="0"/>
          </a:p>
        </p:txBody>
      </p:sp>
      <p:sp>
        <p:nvSpPr>
          <p:cNvPr id="4" name="Slide Number Placeholder 3"/>
          <p:cNvSpPr>
            <a:spLocks noGrp="1"/>
          </p:cNvSpPr>
          <p:nvPr>
            <p:ph type="sldNum" sz="quarter" idx="10"/>
          </p:nvPr>
        </p:nvSpPr>
        <p:spPr/>
        <p:txBody>
          <a:bodyPr/>
          <a:lstStyle/>
          <a:p>
            <a:fld id="{230945B4-62D9-AF40-96AE-3A7BE025DCBC}" type="slidenum">
              <a:rPr lang="en-US" smtClean="0"/>
              <a:pPr/>
              <a:t>7</a:t>
            </a:fld>
            <a:endParaRPr lang="en-US"/>
          </a:p>
        </p:txBody>
      </p:sp>
    </p:spTree>
    <p:extLst>
      <p:ext uri="{BB962C8B-B14F-4D97-AF65-F5344CB8AC3E}">
        <p14:creationId xmlns:p14="http://schemas.microsoft.com/office/powerpoint/2010/main" val="341383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8</a:t>
            </a:fld>
            <a:endParaRPr lang="en-US"/>
          </a:p>
        </p:txBody>
      </p:sp>
    </p:spTree>
    <p:extLst>
      <p:ext uri="{BB962C8B-B14F-4D97-AF65-F5344CB8AC3E}">
        <p14:creationId xmlns:p14="http://schemas.microsoft.com/office/powerpoint/2010/main" val="347989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B3EC2-57C9-4621-8D7B-65148BF7203C}" type="slidenum">
              <a:rPr lang="en-US" smtClean="0"/>
              <a:t>9</a:t>
            </a:fld>
            <a:endParaRPr lang="en-US"/>
          </a:p>
        </p:txBody>
      </p:sp>
    </p:spTree>
    <p:extLst>
      <p:ext uri="{BB962C8B-B14F-4D97-AF65-F5344CB8AC3E}">
        <p14:creationId xmlns:p14="http://schemas.microsoft.com/office/powerpoint/2010/main" val="183587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D1148-B896-47E6-BFE9-E1AA6DCB77DD}"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D1148-B896-47E6-BFE9-E1AA6DCB77DD}"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D1148-B896-47E6-BFE9-E1AA6DCB77DD}"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D1148-B896-47E6-BFE9-E1AA6DCB77DD}"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D1148-B896-47E6-BFE9-E1AA6DCB77DD}" type="datetimeFigureOut">
              <a:rPr lang="en-US" smtClean="0"/>
              <a:pPr/>
              <a:t>8/21/2018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D1148-B896-47E6-BFE9-E1AA6DCB77DD}"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D1148-B896-47E6-BFE9-E1AA6DCB77DD}" type="datetimeFigureOut">
              <a:rPr lang="en-US" smtClean="0"/>
              <a:pPr/>
              <a:t>8/21/2018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D1148-B896-47E6-BFE9-E1AA6DCB77DD}" type="datetimeFigureOut">
              <a:rPr lang="en-US" smtClean="0"/>
              <a:pPr/>
              <a:t>8/21/2018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D1148-B896-47E6-BFE9-E1AA6DCB77DD}" type="datetimeFigureOut">
              <a:rPr lang="en-US" smtClean="0"/>
              <a:pPr/>
              <a:t>8/21/2018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D1148-B896-47E6-BFE9-E1AA6DCB77DD}"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D1148-B896-47E6-BFE9-E1AA6DCB77DD}" type="datetimeFigureOut">
              <a:rPr lang="en-US" smtClean="0"/>
              <a:pPr/>
              <a:t>8/21/2018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24CAD-2755-41CC-96E5-BDE825F29B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D1148-B896-47E6-BFE9-E1AA6DCB77DD}" type="datetimeFigureOut">
              <a:rPr lang="en-US" smtClean="0"/>
              <a:pPr/>
              <a:t>8/21/2018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24CAD-2755-41CC-96E5-BDE825F29B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743200"/>
          </a:xfrm>
          <a:solidFill>
            <a:schemeClr val="bg1"/>
          </a:solidFill>
          <a:ln>
            <a:solidFill>
              <a:schemeClr val="accent1"/>
            </a:solidFill>
          </a:ln>
        </p:spPr>
        <p:txBody>
          <a:bodyPr>
            <a:normAutofit fontScale="90000"/>
          </a:bodyPr>
          <a:lstStyle/>
          <a:p>
            <a:r>
              <a:rPr lang="en-US" dirty="0">
                <a:solidFill>
                  <a:schemeClr val="tx2"/>
                </a:solidFill>
              </a:rPr>
              <a:t>How to increase research impact through developing and disseminating health policy briefs: a guide for SIGs</a:t>
            </a:r>
          </a:p>
        </p:txBody>
      </p:sp>
      <p:sp>
        <p:nvSpPr>
          <p:cNvPr id="3" name="Subtitle 2"/>
          <p:cNvSpPr>
            <a:spLocks noGrp="1"/>
          </p:cNvSpPr>
          <p:nvPr>
            <p:ph type="subTitle" idx="1"/>
          </p:nvPr>
        </p:nvSpPr>
        <p:spPr>
          <a:xfrm>
            <a:off x="1371600" y="3733800"/>
            <a:ext cx="6400800" cy="2209800"/>
          </a:xfrm>
        </p:spPr>
        <p:txBody>
          <a:bodyPr>
            <a:normAutofit fontScale="85000" lnSpcReduction="20000"/>
          </a:bodyPr>
          <a:lstStyle/>
          <a:p>
            <a:r>
              <a:rPr lang="en-US" dirty="0" smtClean="0">
                <a:solidFill>
                  <a:schemeClr val="tx1"/>
                </a:solidFill>
              </a:rPr>
              <a:t>Akilah </a:t>
            </a:r>
            <a:r>
              <a:rPr lang="en-US" dirty="0" err="1" smtClean="0">
                <a:solidFill>
                  <a:schemeClr val="tx1"/>
                </a:solidFill>
              </a:rPr>
              <a:t>Dulin</a:t>
            </a:r>
            <a:r>
              <a:rPr lang="en-US" dirty="0" smtClean="0">
                <a:solidFill>
                  <a:schemeClr val="tx1"/>
                </a:solidFill>
              </a:rPr>
              <a:t>, PhD</a:t>
            </a:r>
          </a:p>
          <a:p>
            <a:r>
              <a:rPr lang="en-US" sz="2400" dirty="0" err="1" smtClean="0">
                <a:solidFill>
                  <a:schemeClr val="tx1"/>
                </a:solidFill>
              </a:rPr>
              <a:t>SBM</a:t>
            </a:r>
            <a:r>
              <a:rPr lang="en-US" sz="2400" dirty="0" smtClean="0">
                <a:solidFill>
                  <a:schemeClr val="tx1"/>
                </a:solidFill>
              </a:rPr>
              <a:t> Health Policy Committee,</a:t>
            </a:r>
          </a:p>
          <a:p>
            <a:r>
              <a:rPr lang="en-US" sz="2400" dirty="0" smtClean="0">
                <a:solidFill>
                  <a:schemeClr val="tx1"/>
                </a:solidFill>
              </a:rPr>
              <a:t> Member</a:t>
            </a:r>
          </a:p>
          <a:p>
            <a:r>
              <a:rPr lang="en-US" dirty="0" smtClean="0">
                <a:solidFill>
                  <a:schemeClr val="tx1"/>
                </a:solidFill>
              </a:rPr>
              <a:t>Joanna </a:t>
            </a:r>
            <a:r>
              <a:rPr lang="en-US" dirty="0" err="1" smtClean="0">
                <a:solidFill>
                  <a:schemeClr val="tx1"/>
                </a:solidFill>
              </a:rPr>
              <a:t>Buscemi</a:t>
            </a:r>
            <a:r>
              <a:rPr lang="en-US" dirty="0" smtClean="0">
                <a:solidFill>
                  <a:schemeClr val="tx1"/>
                </a:solidFill>
              </a:rPr>
              <a:t>, Ph.D.</a:t>
            </a:r>
          </a:p>
          <a:p>
            <a:r>
              <a:rPr lang="en-US" sz="2400" dirty="0" smtClean="0">
                <a:solidFill>
                  <a:schemeClr val="tx1"/>
                </a:solidFill>
              </a:rPr>
              <a:t>SBM Health Policy Committee,</a:t>
            </a:r>
          </a:p>
          <a:p>
            <a:r>
              <a:rPr lang="en-US" sz="2400" dirty="0" smtClean="0">
                <a:solidFill>
                  <a:schemeClr val="tx1"/>
                </a:solidFill>
              </a:rPr>
              <a:t>Chair</a:t>
            </a:r>
            <a:endParaRPr lang="en-US" sz="2400" dirty="0">
              <a:solidFill>
                <a:schemeClr val="tx1"/>
              </a:solidFill>
            </a:endParaRPr>
          </a:p>
        </p:txBody>
      </p:sp>
      <p:pic>
        <p:nvPicPr>
          <p:cNvPr id="5" name="Picture 4" descr="IMG_0556.JPG"/>
          <p:cNvPicPr>
            <a:picLocks noGrp="1" noChangeAspect="1"/>
          </p:cNvPicPr>
          <p:nvPr isPhoto="1"/>
        </p:nvPicPr>
        <p:blipFill>
          <a:blip r:embed="rId3" cstate="print">
            <a:lum/>
          </a:blip>
          <a:stretch>
            <a:fillRect/>
          </a:stretch>
        </p:blipFill>
        <p:spPr>
          <a:xfrm>
            <a:off x="152400" y="3810000"/>
            <a:ext cx="2133600" cy="2133600"/>
          </a:xfrm>
          <a:prstGeom prst="rect">
            <a:avLst/>
          </a:prstGeom>
          <a:noFill/>
          <a:ln>
            <a:noFill/>
          </a:ln>
        </p:spPr>
      </p:pic>
      <p:pic>
        <p:nvPicPr>
          <p:cNvPr id="6" name="Picture 5" descr="IMG_0539.JPG"/>
          <p:cNvPicPr>
            <a:picLocks noGrp="1" noChangeAspect="1"/>
          </p:cNvPicPr>
          <p:nvPr isPhoto="1"/>
        </p:nvPicPr>
        <p:blipFill>
          <a:blip r:embed="rId4" cstate="print">
            <a:lum/>
          </a:blip>
          <a:stretch>
            <a:fillRect/>
          </a:stretch>
        </p:blipFill>
        <p:spPr>
          <a:xfrm>
            <a:off x="6781800" y="3733800"/>
            <a:ext cx="1657350" cy="2209800"/>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solidFill>
                  <a:schemeClr val="tx2"/>
                </a:solidFill>
              </a:rPr>
              <a:t>Format of a Health Policy Brief</a:t>
            </a:r>
            <a:endParaRPr lang="en-US" dirty="0">
              <a:solidFill>
                <a:schemeClr val="tx2"/>
              </a:solidFill>
            </a:endParaRPr>
          </a:p>
        </p:txBody>
      </p:sp>
      <p:sp>
        <p:nvSpPr>
          <p:cNvPr id="5" name="TextBox 4"/>
          <p:cNvSpPr txBox="1"/>
          <p:nvPr/>
        </p:nvSpPr>
        <p:spPr>
          <a:xfrm>
            <a:off x="533400" y="1524000"/>
            <a:ext cx="8153400" cy="4678204"/>
          </a:xfrm>
          <a:prstGeom prst="rect">
            <a:avLst/>
          </a:prstGeom>
          <a:noFill/>
        </p:spPr>
        <p:txBody>
          <a:bodyPr wrap="square" rtlCol="0">
            <a:spAutoFit/>
          </a:bodyPr>
          <a:lstStyle/>
          <a:p>
            <a:pPr marL="342900" indent="-342900">
              <a:buFont typeface="+mj-lt"/>
              <a:buAutoNum type="arabicPeriod"/>
            </a:pPr>
            <a:r>
              <a:rPr lang="en-US" sz="4000" dirty="0" smtClean="0"/>
              <a:t>Brief background</a:t>
            </a:r>
          </a:p>
          <a:p>
            <a:pPr marL="342900" indent="-342900">
              <a:buFont typeface="+mj-lt"/>
              <a:buAutoNum type="arabicPeriod"/>
            </a:pPr>
            <a:r>
              <a:rPr lang="en-US" sz="4000" dirty="0" smtClean="0"/>
              <a:t>Summary of issues- Statement of Problem</a:t>
            </a:r>
          </a:p>
          <a:p>
            <a:pPr marL="342900" indent="-342900">
              <a:buFont typeface="+mj-lt"/>
              <a:buAutoNum type="arabicPeriod"/>
            </a:pPr>
            <a:r>
              <a:rPr lang="en-US" sz="4000" dirty="0" smtClean="0"/>
              <a:t>Evidence</a:t>
            </a:r>
          </a:p>
          <a:p>
            <a:pPr marL="342900" indent="-342900">
              <a:buFont typeface="+mj-lt"/>
              <a:buAutoNum type="arabicPeriod"/>
            </a:pPr>
            <a:r>
              <a:rPr lang="en-US" sz="4000" dirty="0" smtClean="0"/>
              <a:t>Current state of policy</a:t>
            </a:r>
          </a:p>
          <a:p>
            <a:pPr marL="342900" indent="-342900">
              <a:buFont typeface="+mj-lt"/>
              <a:buAutoNum type="arabicPeriod"/>
            </a:pPr>
            <a:r>
              <a:rPr lang="en-US" sz="4000" dirty="0" smtClean="0"/>
              <a:t>Summary</a:t>
            </a:r>
          </a:p>
          <a:p>
            <a:pPr marL="342900" indent="-342900">
              <a:buFont typeface="+mj-lt"/>
              <a:buAutoNum type="arabicPeriod"/>
            </a:pPr>
            <a:r>
              <a:rPr lang="en-US" sz="4000" dirty="0" smtClean="0"/>
              <a:t>Recommendations</a:t>
            </a:r>
          </a:p>
          <a:p>
            <a:pPr marL="342900" indent="-342900">
              <a:buFont typeface="+mj-lt"/>
              <a:buAutoNum type="arabicPeriod"/>
            </a:pPr>
            <a:endParaRPr lang="en-US" dirty="0" smtClean="0"/>
          </a:p>
        </p:txBody>
      </p:sp>
      <p:pic>
        <p:nvPicPr>
          <p:cNvPr id="3074" name="Picture 2" descr="C:\Users\jbuscemi\Desktop\images.png"/>
          <p:cNvPicPr>
            <a:picLocks noChangeAspect="1" noChangeArrowheads="1"/>
          </p:cNvPicPr>
          <p:nvPr/>
        </p:nvPicPr>
        <p:blipFill>
          <a:blip r:embed="rId3" cstate="print"/>
          <a:srcRect/>
          <a:stretch>
            <a:fillRect/>
          </a:stretch>
        </p:blipFill>
        <p:spPr bwMode="auto">
          <a:xfrm>
            <a:off x="5867400" y="3124200"/>
            <a:ext cx="2758557" cy="2236102"/>
          </a:xfrm>
          <a:prstGeom prst="rect">
            <a:avLst/>
          </a:prstGeom>
          <a:noFill/>
        </p:spPr>
      </p:pic>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2743200"/>
          </a:xfrm>
          <a:solidFill>
            <a:schemeClr val="bg1"/>
          </a:solidFill>
          <a:ln>
            <a:solidFill>
              <a:schemeClr val="accent1"/>
            </a:solidFill>
          </a:ln>
        </p:spPr>
        <p:txBody>
          <a:bodyPr>
            <a:normAutofit/>
          </a:bodyPr>
          <a:lstStyle/>
          <a:p>
            <a:r>
              <a:rPr lang="en-US" dirty="0" smtClean="0">
                <a:solidFill>
                  <a:schemeClr val="tx2"/>
                </a:solidFill>
              </a:rPr>
              <a:t>Examples of </a:t>
            </a:r>
            <a:r>
              <a:rPr lang="en-US" dirty="0" err="1" smtClean="0">
                <a:solidFill>
                  <a:schemeClr val="tx2"/>
                </a:solidFill>
              </a:rPr>
              <a:t>SBM’s</a:t>
            </a:r>
            <a:r>
              <a:rPr lang="en-US" dirty="0" smtClean="0">
                <a:solidFill>
                  <a:schemeClr val="tx2"/>
                </a:solidFill>
              </a:rPr>
              <a:t> recent policy briefs</a:t>
            </a:r>
            <a:endParaRPr lang="en-US"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2706017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ctrTitle"/>
          </p:nvPr>
        </p:nvSpPr>
        <p:spPr>
          <a:xfrm>
            <a:off x="838200" y="304800"/>
            <a:ext cx="7772400" cy="1470025"/>
          </a:xfrm>
          <a:solidFill>
            <a:schemeClr val="bg1"/>
          </a:solidFill>
        </p:spPr>
        <p:txBody>
          <a:bodyPr/>
          <a:lstStyle/>
          <a:p>
            <a:r>
              <a:rPr lang="en-US" dirty="0" smtClean="0">
                <a:solidFill>
                  <a:schemeClr val="tx2"/>
                </a:solidFill>
                <a:ea typeface="ＭＳ Ｐゴシック" pitchFamily="34" charset="-128"/>
              </a:rPr>
              <a:t>Enact Taxes on Sugary Drinks to Prevent Chronic Disease</a:t>
            </a:r>
          </a:p>
        </p:txBody>
      </p:sp>
      <p:sp>
        <p:nvSpPr>
          <p:cNvPr id="28679" name="TextBox 4"/>
          <p:cNvSpPr txBox="1">
            <a:spLocks noChangeArrowheads="1"/>
          </p:cNvSpPr>
          <p:nvPr/>
        </p:nvSpPr>
        <p:spPr bwMode="auto">
          <a:xfrm>
            <a:off x="304800" y="4953000"/>
            <a:ext cx="6477000" cy="923330"/>
          </a:xfrm>
          <a:prstGeom prst="rect">
            <a:avLst/>
          </a:prstGeom>
          <a:noFill/>
          <a:ln w="9525">
            <a:noFill/>
            <a:miter lim="800000"/>
            <a:headEnd/>
            <a:tailEnd/>
          </a:ln>
        </p:spPr>
        <p:txBody>
          <a:bodyPr wrap="square">
            <a:spAutoFit/>
          </a:bodyPr>
          <a:lstStyle/>
          <a:p>
            <a:endParaRPr lang="en-US" dirty="0" smtClean="0"/>
          </a:p>
          <a:p>
            <a:r>
              <a:rPr lang="en-US" dirty="0" smtClean="0"/>
              <a:t>Taber, D. </a:t>
            </a:r>
            <a:r>
              <a:rPr lang="en-US" dirty="0"/>
              <a:t>et al. </a:t>
            </a:r>
            <a:r>
              <a:rPr lang="en-US" dirty="0" smtClean="0"/>
              <a:t>(2018). Translational </a:t>
            </a:r>
            <a:r>
              <a:rPr lang="en-US" dirty="0"/>
              <a:t>Behavioral </a:t>
            </a:r>
            <a:r>
              <a:rPr lang="en-US" dirty="0" smtClean="0"/>
              <a:t>Medicine (</a:t>
            </a:r>
            <a:r>
              <a:rPr lang="en-US" i="1" dirty="0" smtClean="0"/>
              <a:t>in press</a:t>
            </a:r>
            <a:r>
              <a:rPr lang="en-US" dirty="0" smtClean="0"/>
              <a:t>). </a:t>
            </a:r>
            <a:endParaRPr lang="en-US" dirty="0"/>
          </a:p>
          <a:p>
            <a:r>
              <a:rPr lang="en-US" dirty="0"/>
              <a:t>SBM Brief: </a:t>
            </a:r>
            <a:r>
              <a:rPr lang="en-US" u="sng" dirty="0"/>
              <a:t>bit.ly/2nfDqER</a:t>
            </a:r>
            <a:endParaRPr lang="en-US" dirty="0"/>
          </a:p>
        </p:txBody>
      </p:sp>
      <p:pic>
        <p:nvPicPr>
          <p:cNvPr id="2" name="Picture 1"/>
          <p:cNvPicPr>
            <a:picLocks noChangeAspect="1"/>
          </p:cNvPicPr>
          <p:nvPr/>
        </p:nvPicPr>
        <p:blipFill>
          <a:blip r:embed="rId3"/>
          <a:stretch>
            <a:fillRect/>
          </a:stretch>
        </p:blipFill>
        <p:spPr>
          <a:xfrm>
            <a:off x="1524000" y="1950899"/>
            <a:ext cx="6486525" cy="3308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solidFill>
            <a:schemeClr val="bg1"/>
          </a:solidFill>
        </p:spPr>
        <p:txBody>
          <a:bodyPr/>
          <a:lstStyle/>
          <a:p>
            <a:r>
              <a:rPr lang="en-US" dirty="0" smtClean="0">
                <a:solidFill>
                  <a:schemeClr val="tx2"/>
                </a:solidFill>
                <a:ea typeface="ＭＳ Ｐゴシック" pitchFamily="34" charset="-128"/>
              </a:rPr>
              <a:t>Background</a:t>
            </a:r>
          </a:p>
        </p:txBody>
      </p:sp>
      <p:sp>
        <p:nvSpPr>
          <p:cNvPr id="55298" name="Content Placeholder 2"/>
          <p:cNvSpPr>
            <a:spLocks noGrp="1"/>
          </p:cNvSpPr>
          <p:nvPr>
            <p:ph idx="1"/>
          </p:nvPr>
        </p:nvSpPr>
        <p:spPr/>
        <p:txBody>
          <a:bodyPr>
            <a:normAutofit/>
          </a:bodyPr>
          <a:lstStyle/>
          <a:p>
            <a:pPr>
              <a:defRPr/>
            </a:pPr>
            <a:r>
              <a:rPr lang="en-US" dirty="0" smtClean="0"/>
              <a:t>Sugary drinks increase risks for chronic diseases</a:t>
            </a:r>
          </a:p>
          <a:p>
            <a:pPr>
              <a:defRPr/>
            </a:pPr>
            <a:r>
              <a:rPr lang="en-US" dirty="0" smtClean="0"/>
              <a:t>Sugary drinks are the largest source of added sugars in the U.S. </a:t>
            </a:r>
          </a:p>
          <a:p>
            <a:pPr lvl="1">
              <a:defRPr/>
            </a:pPr>
            <a:r>
              <a:rPr lang="en-US" dirty="0" smtClean="0"/>
              <a:t>Particularly important for low-income and some ethnic minority youth.</a:t>
            </a:r>
          </a:p>
          <a:p>
            <a:pPr marL="457200" lvl="1" indent="0">
              <a:buFontTx/>
              <a:buNone/>
              <a:defRPr/>
            </a:pPr>
            <a:endParaRPr lang="en-US" sz="800" dirty="0" smtClean="0"/>
          </a:p>
          <a:p>
            <a:pPr>
              <a:defRPr/>
            </a:pPr>
            <a:r>
              <a:rPr lang="en-US" dirty="0" smtClean="0"/>
              <a:t>Sugary drink taxes reduce consumption and associated chronic diseases.</a:t>
            </a:r>
          </a:p>
          <a:p>
            <a:pPr marL="457200" lvl="1" indent="0">
              <a:buFontTx/>
              <a:buNone/>
              <a:defRPr/>
            </a:pPr>
            <a:endParaRPr lang="en-US" sz="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ctrTitle"/>
          </p:nvPr>
        </p:nvSpPr>
        <p:spPr>
          <a:xfrm>
            <a:off x="762000" y="1143000"/>
            <a:ext cx="7772400" cy="1470025"/>
          </a:xfrm>
          <a:solidFill>
            <a:schemeClr val="bg1"/>
          </a:solidFill>
        </p:spPr>
        <p:txBody>
          <a:bodyPr>
            <a:normAutofit/>
          </a:bodyPr>
          <a:lstStyle/>
          <a:p>
            <a:r>
              <a:rPr lang="en-US" sz="3200" dirty="0" smtClean="0">
                <a:solidFill>
                  <a:schemeClr val="tx2"/>
                </a:solidFill>
                <a:ea typeface="ＭＳ Ｐゴシック" pitchFamily="34" charset="-128"/>
              </a:rPr>
              <a:t>Problem: What type of tax is effective. Pushback by beverage industry.</a:t>
            </a:r>
          </a:p>
        </p:txBody>
      </p:sp>
      <p:sp>
        <p:nvSpPr>
          <p:cNvPr id="30723" name="AutoShape 2" descr="data:image/jpeg;base64,/9j/4AAQSkZJRgABAQAAAQABAAD/2wCEAAkGBxQTERQUExQWFhQVFBwaFRcYGBoYGBwcGRgZGBwVGCAZHCggGBolHBgfITEiJSkrLi4uFyAzODMsNygtLisBCgoKDg0OGxAQGy8kICQsLywwLCwsLCwsLCwsNDQsLCwsLCwtLCwsLCwsLCwsLCwsLCwsLCwsLCwsLCwsLCwsLP/AABEIAP8AxQMBEQACEQEDEQH/xAAbAAEAAgMBAQAAAAAAAAAAAAAABQYDBAcBAv/EAEkQAAIBAgQDBQQFBwgKAwAAAAECEQADBBIhMQUGQRMiUWFxMlKBkQcUQqHBI2JykrHR8BYzNFNzotPhFRckY4KDssPS8SVDwv/EABoBAQADAQEBAAAAAAAAAAAAAAABAgMEBQb/xAA3EQACAgEDAgIIBQIHAQEAAAAAAQIRAxIhMQRBE1EFImFxgZGh8BQyscHRQuEVMzRSYnLxI9L/2gAMAwEAAhEDEQA/AO40AoBQCgFAKAUAoBQCgFAKAUAoBQCgFAKAUAoBQCgFAKAUAoBQCgFAKAUAoBQCgFAKAUAoBQCgFAKAUAoBQCgFAKAUAoBQCgFAUvjHHsZdxlzDYFbf5BA1xrnUkA5B4bx6g6iK6oY8agpZO5Rt3SJe7zVhrVxLF6+gv90OFDZQxA3MEIJP2j1FZLDNrUlsTqXBr8b5psBb1m3iAmICXAJRyFZEZix7hEACZ1+O1WhhltJrbYOS4MeC5tw9nD2PrOIButYVywR+8DpmACdT5A6ExUywSlJ6VtYUklub2O5swllLb3LwC3VzW4VmJHjCgkD1A8KpHBkk2kuA5JGHivMtv6hexOHuBgoKo0GM8hQII95hUwwvxFCSDltaIvlzmu1awaXcXi+0a45gm2QVIC5rYCLLBSdWiJb0rTJhcptQjwQpUt2TWO5swlrJnvDvoHTKrNmVjAIygzJ6b6HwrKOCcuES5I0+buO3rVyxhsKFN++TBf2VUbk/f46KdDpVsOOMk5S4Qk3wjU4HzgVXErjyqPhXAd0DFWDEgEAAmZHQdRoKtPBbXh9yFLzJvE8zYW322e7HYBe17rnLn9kaLqT4CayWGbqlyW1Ix4nmayMJdxVs57dvMBoVDMDlCiRsWIE7a1Kwy1qDI1KrKw3GeJjB3cVcNlLbWQ9rKssCzpl0MiChJ1nptW/h4dagr53K3KrJNOabd/A3exxCriLeHDOxVgFbKJb2IIzaSoMeFU8FxmtS2bJ1WtjFwHjl5sZZtPdD2jw9brEKFDOSs3JKhgI6GN9vCcmOKg2lvqoJu/gfFrnJbnEAtq8Gwi4ZmudwiGQuWYErmIy5dpB6VL6drHut7Grcl/5a4Ls2uduMiFQTkfdwSFAyyxgGQNo1isvw+S6onWjJiObsGiW3a+Al1SUOVjIXfZdCDpB1nTeoWDI20lwNSJLhnEbeItLdstmRpgwRsYIIIBBkdapKLi6ZKdm1VSRQCgFAKAUBzi7xVeG8Txb31fs8Qoa2yiZIgwJI6kjygdDNdyg82KKjyjO9LdkBzfxc3r10E5Fz2nS0LMO4KD8q7RmzAZRBP2gBtWuHHpin79749hWTsmsiluOsQJVNCRqJS5MdRNZXti++5PmRL21ZrOYAxwRmEgGCBehh5jxrXdJ/9/4I/gw4jOiYK4gdQ2Da29wW+1XKXuDKB73eM6/aHnUqm5J+d80PIt9kWRwG4LLl0Wxc7zDKc0sWkdIY6anSNTvXM9X4havNF9tBXMdcWz9RvXh+RbheRTEjtDbfTTqcw18/Kt4py1Rjzq+hR7U/YZ+V8EVxnDUvLr9UuNlYbBrl910Oxgiq5ZXCbXn/AATFbomudn+r4/B41wxsoGS4QJyyGAJ9c5/VrLB6+OUFyWls0yr8TVr+H4njFVhau3bQtkiJCvq3p7OvmfA10Q9WUIPlWUe6bPnieNW9b4rdtyUcYYqSCJh1HXzpCLi8cXzuG+WX3mThZu8Ka1ZUT2SMqqInIVcgAdTl+ZrjxT05VJmjXqlVxHNVq/wpsMA4u28MgeR3Qbb20Os9dx6eNdKwyjl1dmympONGm6KrYoKAB/oi2dNN1s61blR/7EfwFaLlpBOe9wUW7QAPecoSFHmcpHrTs35T3H8GlwfE22dcmmThl5H0j8oBeZvUwwM1aaaW/wDuXyC/Y28VZKYLhd5W7JFa52l0WxcyszjLcZft+yd6rF3knF7+wPhM++F4S323DlD9vbe7iSC1rswe6uysTIlcwPnsIpOT0z2p7dwuxbvoqP8A8bb/AE3/AOo1zdX/AJrLw4LfXMXFAKAUAoBQHjKDuAaA8KDeBNAexQCKArnHuWHvXxfs4l8Pc7Ps2KjMCsk+IgyfuFb48yjHTJWuSrjbskuX+DphMOtlCSFmSdySZJNZ5MjnLUyUqVEiVB3FUJPYoDwidDQDKIiNPCgAUeFAe0B8hBroNd6A9igBUaGBptQAKPAUAKiIjSgAFAe0AoBQCgFAKAUBHjjVjtGtdoA6TmBkAZRbJkkR/wDanXWfIxTXG6+/vc6H0uXQp6dnx8b/APy/uj7XitksVFxSVzZj9lcmUEMdlPfGh8/A1OpFX0+RRUmuar23dUu/DM5xdvUZ00IB7w3OgG+5j7qm0U8OfkzSbj9gZJc9+cvdbWLqWD00/KOo+M7VXxI/fyNl0eZ3S453Xk5fom/7mxiuJ2raM7OuVVZjBkwntEAamI6VLkkrZnjwZJyUYrdtL58fM+MPxey75EuKza7H3SVI9QQdKKcW6TLT6fLCOqUWl/O5sDF2zEOmpgd4akbga71Noz8OfkzUHG7JKgMWLXTbXKrNLAAn2Qe6AZLbDxquuJr+Fy021VK92lt8e/s5Pt+MWQ6p2i5mVmEGRlQgFiRookxqd6nWrohdNlcXLTsml8XxsZbXELTFlW4hKtlYBhIOmnrJA+NTqRSWHJFJuL33+BgwPGbN3Nkf2WynMCmup0zgZhAOokaHwqFNPgvl6bLjrUuVe1P9Lr3Pc+7XFrLXGtrcBZcs+EtMKDsW0Og1opJuiJdPkjBTa2d/Tn4e0zLjbZgC4hJ27w16aa+f31Noo8U12fyPVxdsxDqZMCGGpG4GutLQeOa5TMV/iVpEe41xcqLmYg5oUTrCyTsdvCjkkrLQwZJSUEt26XvPMPxS0+gcBu6Crd1wWGZVZWgqxHQiahSTJngyR3a2335W2zaa2a9oxHFLKBSbiwzqiwZlnIUDTzYekzRySEOnySbSXCb+C3f6H1d4jaVS5uJlC5pzA6DSRG+unrU6lVkRw5HLSk74MuHxCuJUgjT1EgGD4GDsaJplJwlB1JGWpKigFAKAUAoCs8W5ZsF7l57zWjc0c5lVYLWjlOYf7qPPOfKsZY43bZ6WDr8qjHHGKlW62b/3b7f9r+CMd/lCySFN5gTJQfk50NhiYK94TYU6z7R8qh4Y+f3t/BaPpPKlaivbz/yXnt+Z/Je0w4nlbCm1m+slLVxfbD28rKQxEsRDCDI/RBo8Ua5NIekOoWStFyXans9u3by+Jv3+U7LizmZj2JZkPdmWvJeJBjQymWR9lj41Z4YuvZ/NnPD0llhqpL1qT57Rcf3v3pEfe5Kw4S3aa+6iGRAWWWLW2TSRq+Tw93aJqrwRqrOiPpXO5yyKCb2b2e1NP5X5+Zv/AMnrNlhda7lCXS4LZFAz3GcrMDTM5HpAq3hxjvZh+Ny5V4cY3aS2vekl+iNW5ydYXNduXngN2jO5QAQ1lyxaNNLAE+DN5RV4Y8t/e38GsfSeaSWOEV5Ur8pLi/8Am/oZxy3Zs2EVrxW3aurdzt2a6rlA72UBB3YMRIYjrU+Ekqvgz/HZcuVyUbck41u+b7Xv8bppPsYhyPay5Tduk+8cszmtPJIGutkfrN5Q8BVz9/aL/wCLZNVqKXs3riS8/wDl9EbFvldVv2nU91HZzO8lEQIIGqygeSZBQbzpPhesmZPr5SxSg+Wkvq3fPNOtlVN/HFiOVMMOzBfKy9o26gvmKszN4lcq69ANah4ol4+kM7UqVp0u+1Wkl5Xb958jlvDP2eS6IlSgQ24YWVVSF0/NEkajXaaeHF1T+0T+Ozx1ao+d3e2rff8AvyfSck2ALcM35NbYBhJ/JlSGPd3JWT6mngx2D9K5m5Wlvfn3v2+3Yx4fk6xmIN53cEM0lM4nIJMCRm7Lfr3vgWGPn9/aJl6Ty0mopLjvXf29tX6Ge1y7ZsZ3a7BuWxaLXBbC+yiQFICai2siNYNFjUd7M5dblzVFR4era75b552be9nyOTbYAUXbuUNbYju6m0qqCe7+YNOmsR0eCvP7RP8Aic7b0q6ku/Em2+/tf7mJORLIKEXLgKFSIyfZFnX2dCTYUyPE1CwRX37v4NH6XytNOK3vz76vb/yf0PpeSLIVh2jlmAGYhCRFx7piVI1NwzPgDuJp4CIfpbK5J0qXbfyUfPsl+vYmOC8IXDhwrMQ75oMQDABygbSRJ8SSetaxjpOLqOplnaclwq/993C9lIkasc4oBQCgFAKAh+ZOF3L62+ydUe2xZSwkd62yZhv3hmkadCOs1nki5VR2dH1EMTl4itNVt7Gn8nVfUin5cxRzf7R1MQ9wSpaYPVZXukjadKp4cvM6l1vTqv8A5/Rc1+z3357mtb5QxAtdn9YkBEVNWCrltdn3RGnelgQftHSdahYZJVZrL0nheTX4fLbfFu5Xu/dtVdjOOWcUGkYpoNwMR2j7B75gTIWFuW9AIPZfGp8KV8/e/wB/AzfX9O414a4rheUfde6lvdrV8DPd5busiTd76dtlbO8/lSIBYQSYBBMCJ02qfDbXPmZx63HGTqOz07Uv6fZ+3zPj+TN42biNeLu1ywylnuQBZ7MlRJOUlkbvDUyCdah4nVX5fQt+PxLJGUYUkpLZL+q9/gmtuNtjFjeV8RdF8Pf7twXMqhrgUF1ZVkdVEroZErSWKTu2WxdfhxODjDeNb0r2ab+PO/tM9ngl5gWLElMYblpLpJBtrnUI0EwO+zKfJJGlTob+ZnLqsUWklzBRbXns7XHkk/jT3MI5axRZy2KOvaFAHuABn7IDSfZhH01jtJEnWo8OV8mn47p0opY/K9lwr+u68rquNjNjOAYluyC4gqEsBG775mOVgWLADMZKkNoe6fERLxydb9imPrMEdTeO25WtlSVrtvXfbdb/AD8sctXhczNdzAWbltczOxGeQB3jBgRLbn4Cixu92TLr8bhpjGvWT2SXHu/ThGuOVsQDbYXgDbtqqjPcgZWViB4Bgupie8RqAKjwpbbl/wDEMNSThy2+F3T/AEvbttfLPu1y5iwqqcTJDWiXz3AYtoAU6iCwLTu2cztqWOfn5FZdb07k2sdbS2pd3z8Ft5KtudvMPytfTIFv5VUpor3Nke42bfchx3TodZ2FFiku5M/SGGVuULbvsu6S/bnnyPu1ypcayLN68XXtVdiWdjlGH7J1BeSMz5m8g3SixOqb+6Il6RgsjyY4U6aWyW+rUntXCpfA+cVy1iACbeJdf58wHuMRn7QIqgtGilBGkG3I1JNHjl2fmTDrsLa1Y0/y9l2q7dXu0/fe+yowYbl7FtZntmt3CRAa5cYqA11gPaInvW9dTCETULHOuS8+t6ZZK0Jr2JK3SXkvKXlu7M13ljE98riWlg0TduwCWVhpqIGWCBEiRImpeKXmUj1+DZPGtq7R8mv37996Zb1GgmtzyD2gFAKAUAoBQCgFAKAUAoBQCgFAKAUAoBQCgFAKAUAoBQCgFAKAUAoBQCgFAKAUAoBQCgFAR3HcC962FtuyMLiNK3Ht91XBZZQyZWRG2o9aArbcI4r2LJ9Zt5ihXNmYE94ANm7OVOSZKgSfPUAfV/gvES7ZMQqob9xx+UcnK13MogodFt6BJyggzmnQDLhsBxVSgN+zlDgvJLMRLkrJtbmVGkCNgsagW6gFAKAUAoBQCgFAKAUAoBQCgOf83c+Pg8R2XZ55XMDmCx3mWPZPu1d0uwIb/Ww/9Qf11/w6i15Ch/rYf+oP66/4dLXkKPf9a7/1B/XX/Dpa8hRtcJ+kq5fudmtmDlJkuOn/AC65+p6mGCGtxvsb9Pgeaem6JDhvOWIu3XtmwUyLmLZgwOsCO4N/wrCfpHEsSyQWq+18e81XRT8TRN17exnt81387hrWVFGj5gc09AMnz/Gud+msGhSUbb7Xx8TVejZuem9vP+xG2ef8Q9xkXDGFMFy4C+s9n4dBJrrl6QwRxqcu/buYrosryOEe3fsR7/Sw4JHYHQx7a9P+XXVGcWk6OaUHFteQH0sP/UH9df8ADq2qPkVof62H/qD+uv8Ah01R8hRIcF+kV8QzqLWXLbLzmU+zuPYFZ5MsYRuvqK3PrEfSFcViptGQYPeH/hXXiw64KT2vsc0+o0yqjNZ57uNbLi3sQCMw2hiT7HQL99c2aaxT01Z29Fj/ABLauq+Pw7GT+W1z3PvH/hV9vIv+HfmLfO7mO4dZ8OjFfd8q5M/VLFHVpv40a9P0bzQ16kt2vkZn5vuAE5dgTuOgn3a44eloyklo+v8AYvk6Bwi5auFfBgxPPTKQMpLQCR3REgHeNd67JdXBbafqck8Uo41PszC/P7hScmyk+0vT/hqI9ZGTrT9TDUZ+XedLuKttc7PIobKO8GJMAn7AjcV0vJFdjaMG+5beD4prikt/HyqXVJoq1TokKggUAoBQHD/pY/pw/s/+5cq0uwRUrGGZzCqSao2lyXUW+DYvcMdBrl9Mwn/OqqaZZ45IxYSyr3FR2yBjBaJjw8Nzp8arnyOGNyirrsTigpzUZOi98p8p9ne7TtCwVSCMsb+c18/n9IficTjKFL3/AE4PS/DrppalK37i2MltdFKjyBBNePnwTfrLjyLrJOXJrYgA/GuVJpmkbILiTFNJA8uvyrvwLVu0dEMhR8fwbskLm6p10EEEk9K+m6frvFmoKDXxPKz9C8cXNyX8kYpr0DzzLatFth6+FATPLmL+rXe0ZVdSuWCYGvifCqZE2tlZDtboksfYa5dd8sZ2LQHRhrroRuK2j104xS0ce0p/hfU5PXUHT35RvcC7RVuKthbggA5mURKttOhkTt4Vyzyuc3NoY45+mk4ad9u/xRo4jHFB3kGv5wJ+4VOLqfE/KarPmf8ASvmYE5xyWuy7JTqTmmG7zZiPmapl6dZYOLL4Jyw7+/6mWxx7tVOUKDBBBJnY1y4/RLVzi7rcp1PpWcVokl6217kpjmutbt51tCIEqTm9lT3o8iPnVs7UUnMth6fqOoVRS29pF8TJyNtGTpO3x86ywyg5qic/QdRihrnVWuGYvo6v3O2ZFk2isv4A7A+RO3n8K9SZEDsvLvsH1Fa/0ozl+ZktUECgFAKA4r9J1kvxBFG7KFHxuuKtLt7iUOLcKFlVVNPETJO+p+dcWp3bO6KSVIrF5yshpn18qunZWSrk+cHhRfuohYJmMZiJ6eHj0qubN4ONzq6Iji8WSXB1zheCUYcWgxaFjM25I2zREjyr5d5Yyy3wnu0v2OzLqg0nvRgxCumbMzsvZgKkIEDe9I3Xyiu3qcnSxxqDhJS7dvd3KYoTc9Vqiq4ji+ItsUtqCZOUwWgGY6zOh6dK0xej+mmozm3b7dv0NJvNvS2InA8VS5cy3SynXMuUFi3iGP411z6LFjhe/vv9jKHU5JS0ql7DT4rgTcgh4ygwDt6z0NZdL1EcTarn5nR1HTSzRT1cduxGYDBs5Pujc/hXsWeOo7nuIY7DRf2+dCT28e6o8Kkg3OA8SKOEY9xj8jVJI9L0f1ThNY5PZ/Rlwwt0rbuERMrrlmO44+G/31zZHSZj6Q/1M/h+hVuK3JkjxI+RrTp4KOOKXkcq4K9fma6CrM/CXK3VjqYI8jU6mk68mY5oKUHfv+W50Xid6QgkGANgo+yokwSSemvhXl9d+WB7XoZtua9iIfFD8nc/s/46Vy9N/mo7PSv+lfvX6mz9G+PTI9iIuSXB94QB8x+Ne1NHgwfY6vy97B9RW39KMpcslaggUAoBQHE/pTYjHKRoQkg+YuPrVpdiUZuIYsXMhzCSs/rAan515km02j1cauKZp4zgbuZJUCPn/H40jNotLHGRG3ODZIzMBJ36DbvfCpeV+RXwElydC4TxC0tqEfOtoAM2bMx8zHU181njPxlJR032qkbThst7KbzBzQ9zN2bFV2B2JH76+o/DRyVLKra+SOPL1TrTDb2lVLvMydPA6z4zXVpVUcinJO0zxSA6sZ0Pe8TVMkG4OMfIvCb1qUiV4nh+0tyGiBO+h9a8npcnhZKa9nuPW6jD4mLZ1395h4XiDlVFG/7Sa9eTrc8nHHVSRMDgjuhbL6aHWud5qfsOv8OmvaV3GoVJVhBB/j9tdMZKStHHOLi6Zp3DqY8asUL9wu9nw5b7TBD/AHWB++uLLtZt1U/EyuXmo/oV/iPDritKkHMScu3U6AnQ/Or4My8ON+REcMpRTRFXcG53A+YP7K28SJPgTM3BrB7ST0Bj5HWtYSVtVez/AEOLrMclhbuqa+O/BduKHRfh/wBK+JOvyry+u/LA9v0LzP4ff3RG4j+auf2Zrm6X/NR2elv9K/ev1Nn6N+GLkbEEy8lAPdEAn4n9nrXszfY8CC7nVeX/AGD6itv6UZy5ZK1BAoBQCgOJfSr/AE0f2f8A3LlWl2CPOWmt4gWrZZUdYULoC0D2h722vUa9K4cuKWu+x6eHNj8KuGvqWLjlhkWLYHqd6yaSNsbcirccsQiMzT3TInrvMeFTBu9iciWluRpcP4wtjClEGa47ksCDERA8jt99Z9T0cs/UKUtopfU5cOaGPC63k+xAOxIUeYivSZxLc3reEYNBnzrJ5VVnRHDLVTM+Kwkb6VzLK7Ox4I0RGMEufQfcAK6sKqPz/U4M7Tn8v0JnlCwHxFtS2UMTB06KSd/QD40y1p3JwNqWx0s2rQDshJI03JUafZ1gfCuN6a2PQipOW5zzm7D65j1/gVr00uUY9ZFbMrUzXWcBeOUsXb+rlXLg6RlBOozbx6iubJG20UnlSlv5IzMyjIzW9rbZWiPtEdfPxrnxxlGCTPQ6SSljW29ke12ybYgAPtLOAkeIkwPhV1GUtjqSjf8AJq4giyFYwQwOqmR6ffXp4J4seOSSeppq/wCDwvSnQ9XOcXKS8O7Vd/f9aJq/xizfRBb7TOoGYGWGwGne0E15nU4ZZEkux39F1selbcot3XG/HxNPFz2TjK2qEagj8awxdNPHNSkX670rDqMXhxi1bXPvPvlHB38M2Ygw6aodB0hj4ET99ds8q7GMMT7s6zyuxNqW36x8a6ou4I55qpMmaFRQCgFAcT+lX+mj+z/7lyrS7BEJwfDOtu5fELCxbJ3LBlJK+ERv4mPGM5NLk6+mxSnbRIPzbcZALwJOxI3PmRXNPE3ujqhkUHpZD8Uxy3G7paAOsx6CrYVT3KdU24pIj3aK6GeeYrV4q6NE5WBIqslcWi8JaZJ+RdOG21bKd9Zk7mddfjXlvbY9pU9zHxzDDOO8I+H7qtCTWyKyinuyosmp1nXevTXB40uTZsZhlZJBUSCOhmaq6ezLRtU0dE4FfF+0lySFX2kGgDDedddTI20iuLJFR2PSx5NSvuVnnF8x02FW6bkp1duKKjXaecS/COMXbKMtpssmSY18OulSoKV2Rqcd0WI8wi9ZWzEvbsgWySJe7c1uEiPYUz5d0eIrOWGEI6UqSNYZZuV92VI2NZYya0qjJtt2wXHs9KE20tN7Hzh75turDodfTrUxdOyp1LlLhq3QztqFiB47nw8qt1T2USca3stz4ZCRp5fOPxFclI0tm7wRYDDzH7K6V+VGMuWSVCBQCgFAch+kDA9pjpYwioAfElrlyEHrBJPQA1afY0xQUnvwQHG8ep7igAJCgCQI/N1On7651qbs9bJ4UMax7rv2IDFsM25266/CevrSM77HNPElTb2f3XvMOLcQCoiAM2s6694aaelRGlL3lsik8LfZNfX7RhW5NanAzdw/D20ZlIB1+HjWM8qWyPQxejsjhrfy9hLXMZ2cFTsNR41yRg5s6JZFBGvjuIC4sicx0PSB1H8eNb4cbi6ZzdTkThaXOxc+SOU07MXr6BmfVFYSFXoY947+WnnW05dkcUY1uyzYjg9piuZRpMeUVlRrq2NPjOCCBFRQqGQwURqRpt6Gs8yN+mnuyFxfAw1twZM7HzrCLcXZ1TqSplew3JTtcALd0asQNh+87f8AqutZ74RwSwKPLJX+QIb2CVPQ7j4g71aOSRSUIkaeBPhMRZdwCM4GYTBkxEb/ACmscmSd0+GduHHhlHZVJF3/ANErlclEC7iAoknpAXceJNVlencrFrVSKdjuCi5elFGg0HSfP9tIZWlRfJgi3qKhiUAZgDIBIBHUA713J2rPLkqdHS/o7uswBWSvZw/hIMDrvofhNaZmnjXmMS9Zl0uvl1G87Vxtm+myQ4M0hz511RdwRzSVSZJVJUUAoBQHJef7zjGwhgradl1G4Zz1/RqmVu1R6HRrG8c9fZP9jnudolhudTG/jtVHJR28y6g8ic+aMQiWB3EQfOf2RNEns2Vlkjcopbbff1PbqDK0SRlB1+E/fWNvXGzuUE+my198G5ytg+1viRKJBI6TsB+PwrebpHH0GHXl1PiKv49i58VtAzEfLw8K5Jn0OFlexGFQxp6gHzqFNrgrl6PFN218j3gPCRdxSWiO6Xlh+aBmI/D41bHeqzl65Qjhaa/9OyBABWx89Z4bWzdetTXcX2NTi2ENy2wX2olfUageh2+NVnHUqL456ZJkVw5jdEAGftAiIjQ5vCK5oxb2R2zko7snLGECrA9SfE10xgkqOGWRyds9vQCqbSCzeg/fUvyIXFla5uY9n2kewwdVP5pBE/KqSVm2J6WYeGcWN+3mUL2RXNOYli3UEHw2J9I0rPJGlTOqFP1lwRfE7WaVAzMw0Uak/Csorc2b2K1xHlW/YsG/dhe8Bk+0A2xPQa9K9PsePKPc2+ReOHDl/aZPcXUkkQMokCdPvqJuOmnz2M/FUGr7nSMRiiGPjXG9mekoponOXP5s/Dbau6H5I+48/L+dktUmYoBQCgOK/SgxGPUiY7I7fp3KrldOJ2dLC4SdlJ7UqI8jv56fsqmzZenGDo+sPa037x8egjQ0ZC2SfmepagMD6VyZJeume30uJeBNedk/yOy5HH2s+voAI/H51vlfrI5/Rq/+Uvf+xPcS2/j5VzzPUwmhy9wW9iTce2kqvdkmAT4CdzG9RGDlwV6jrMODab3ZYOWeXb9nFlrlohezgNKkTO2hPStccZJ7nldd1WHLjqErd+0ud9GjQH5Vq0eQmjYiBVm0ihhIqLRIVd4AEmT6+dTQs+blyBUNkpWaWEbPddjsFUD5saot5WaS9WKRGczJmtsPI/s/zqXyWgcs5W4ldDDD22CpdPeJEnRSdPAmI+VaZIKXJTBOUZUjsPLPBUs2w057jAZ7p3J6qo+yoOkfOphjjHgnLllLZkrisClxStxFdTurCV+IO9aGOpnJObeVzauFsKGyswBRSSQToCvXL+z02rJLuJ400mWC0cU95e2RUXJOZWzAEQMp2idfGsfD1flOhZ9PJf8Al8jIYMiRBroUXGKTOWclKTaJWhUUAoBQHFfpV/pixM5Tt+m9VyvdHZ00LhK2UdmJWD46fKqydE446rpntpTlnyjz03Py0qs5Vx3L4IKSduqM9sd0Dxrgm7bZ9NhhoxRiZuXL+S8yzAP7Qf8A3XVk3jFnl+j1pz5Ydi64nvLHjWMj04KmaOD43iLMrbusoH2dCB8DIFejgqWNWj5P0njePqpU+d/n/c3bPPWLGko3qmv92Ku4RONORYcDzfcYAlUaY0Gh16TP4VyOdNnYsNpEfw3nS8C6XAjOHPhpOyjKYga1CntZZ4VqokBz4ivkvWjEe0uv90/vreENcbObI3CVMnMDxjDX/wCauqW90nK3ybWjxyXYhTTNfGYisGzogjzghlbh6F9PgAD94NRDuMnKNTj4/JufBT+yav3LQKx9E/CrRs3rxXM4YpqJIUKrEL4Ez+ytou0UmtLWk6bh7cKB4D7+v31JlJ2zC13vMP0QPjUltOyKfxzNIKbs5C/rAr98fOrqN7FpSpWzFx2+VULMmNek6GT8668cFCNI8ieR5JWy18kGcKhPgPxrlzfmO3H+VFhrIuKAUAoDi30qP/tYG4y6DqT2jjpsAP48IyNWl7DpxRkoal50U2+2V4UfHU6T0nbask01bOjLCUZKMV5fUxWLjDMoMBokQOmv41TJNKNo36Xp3PLT7O2Z3fLqfhXHGLlwe/kyxxLVL3I++AoDebxEH4THz1rpn+SJ53QNficqfL3+H2y5K0iNRHlWR6TVOyJ4gwVx0BBnTqBPj4D7hWmLM8ZxdZ6Ph1LTbponsBys4S3fzoRAYjUEeW2pmuqeVSxv3HzngPFn080zSGFSyrMGbtG6nQCd8o/GvOc21R6agtTkR9plTMbIO/eubsfGCfZrSpS5M7hB7Grj2mD1nUkszH1JOv8AnXX0+pXZw9U4OmjXVq7YnDI6Ly+UuYe0WzTlg946wSPwrhypa3Z2Ym9ComcKEtW8iEwsnUyTLTJPXeq7JFqbdshOcsdkwt4zrkI+Ld0feamO7LL1VZi+ivDsuAa4QR2t+V/RBS3PzVvlW0VSKOWpr3F9PjVjL2GjeaJb+JIgfITUmnaiG4jZg2pBOXM8DUmMsR5zWsHVtmGZtql32Krx+9c7QNcQoCNAY+RjSf31rjzwyK4nJk6eeJ1Iv/IxnCofzRWGV2zoxqolirIuKAUAoDiP0ovl4ije6gMdDF1z+FMnY2wumVTEYnM4hBO0AeFZ0kjdzm5bs13dgwBjT+I9azeNSjSOiPVTw5tb3Pb8mZGw+H8fvrOOBp3Ztn9JRyJ+r8yT5VwphrhmToNY23/jyqc77HT6IxNReWXfb5FkwiZZHj6dPQCsEetN2RnHpUBhuDInUfxFTRnNyStcmfhfNd2ygsOpu27okZdLisWJOTQzrBit8a1QaZ4npOGjNGa7r9CSx/DHuEFmaD9koFPoYY1jo07mHiuSo3MJYCqFK7baVeMvMzlHe0a+P4eCwOUbeFTb7bEUnyrIzEcLUdI9P8/8qvDqJx53M59PjlxsbvDsWtpFU3AInfSdZ6+tROTnK0i0IKEVFsmcPxEMNGB8x/lVbZekVD6QeLhosqZJIZ48tgfM7/Ct8a7mOZ0tJZvovxt04Y2XRlFq4nZsRAKvcJI16gk/AitbsootcrzL9fuxpuasVirNdkkAnaZ/D+PWhZs18WV7QGdlj8T+FTN6cTfnsYxWvNFeW5Tudcb3YrzYSkprSes8cfCepFy+j7+hW/0R+NelLseOizVQkUAoBQHEPpYScaD/ALv9ty5SfK9xvj06HfJXb9sBFykhxOfuwTB0gzrofAfGud+vstj0a8BqUvWbW3u/seLYJglcum341aLVUjjztuVsxYm3oR5fuqyOZl35MwwOEtg9Sx2ndjrWqSfJ52fJJZPVk0/YSd/hg1IGo8wPuAqJYYPsb9P6W63FJXkcle6dO176b+pWuNW5Rp3Arz6p0fdqSyYtUeGrIXgOPsjEWmvlglsT3VnXTfrGnSa6MeNpM8Lr+rhkcdPZfqdWwnG8Le0S9bYnpMN8jBqziecpGw9tN6z0llJkZfcEnKAdepiooumat1HI0VPvP7qguiFxvCbl3uqAT4BRROizpoqR5Tx2YlcO413Uqv8A+q6FkhXJyOErJflrla/bdrt+2VyjugkEknUtoTER99Z5ciqkdHTwqVyLrypculmZkhGcbxoAD3tDpqR6z5VbFJNGvUNNJeVlsia3tHHwYOIYoKhIQu3QAgfMkwKakFFkZaYxLgBiNh49ajqZpwUY+8jp4NZHOW17Io/NGHuu/sHL8K4cNKdyPQ6ht4qidI5CUjCWwdwo/GvRk06aPKprZlkqgFAKAUBxn6T8BdfGK6W3ZAsEqCRPaOYMbaUn29xrijexA8NsXi6yjjKNJVtNc3UeNY1ceDoztxy88Gzfw1wkyjz+iahRa7GMpXyRGLwNwsfydzb3W/dWqTMTo3BMMUwttYIhEERG8E1rFbHmZrcpNLuTdxMqirFdLSKBzlYuKzKiu2YLlhZEGQZIG8g/OuaeL1z6DpfSOX8Nouq2+BXE4W6j+bcnqcjfurWjkbMF/B3P6q5+o37qUBh7uLt/zf1hB4L2gHy2qKJJTC8Qx+5e9HQFJP8AeU1GheQ1M+MZxDGtub//AAqyj+6BTQvIan5mthsfjbVwXE7fMvvC4wPkQdxUSgmqolSaZ23COAqlgJZQdupA08q5Y3F00by9bdM+sReQSDbB+Aq0ppf0/QiMW+JGLD4xOlrJ8B+FI5V/tr4Eyxy/3WbP1ta08RFND8zE+KTwp4iJ0PzNO9iUP2P4+VVeRfdllCS7kPxGzmOimPSsnV/2N03XJbOUkiwBtEV2x/IjhyfnZOUKCgFAKAwNhEJkqJNTqYPPqSe6KnUxQ+pW/dFNTB79TT3RTUxR59St+6KjUwPqVv3RU6mB9St+6KjUwe/U090U1MUPqae6KnUwPqae6KamB9TT3RTUxQ+pp7opqYH1NPdFNTB59St+6KamKH1K37opqYofUrfuimpih9St+6KamKH1K37opqZFD6lb90U1MUPqVv3RTUxRktWVX2RE1DbZJkqAKAUAoBQCgFAKAUAoBQCgFAKAUAoBQCgFAKAUAoBQCgFAKAUAoBQCgFAKAUAoBQCgFAKAUAoBQCgFAKAUAoBQCgFAKAUAoBQCgFAKAUAoBQCgNcY+1my9omaYjMJnw9aA2KApvOv0h2eG3ktXbV64Xt5wbeSAMxWDmYa6UBEXPpetLaF1sBjltEgC4baBJIBAzF41BBHjOlAWTkjnK1xJLj2rdy2LThSLmWSSJ0ysdKAstAKAUAoBQCgFAKAUAoBQCgFAKAh8bfvo7kFAhHdDwAoQGWPeBOYsNZ0C+dAY1xmJyqx7HvHQA6N1hTn1MAmPHSYE0BntX8TmbMtvLqEA0LGGInvmNhp5nXSgMati1QKFR2UxmaBmAJGcwwhiADERJOtAeWnxgCgi3p7RIk6DQ6PqT1Eek7kDDzLjL1vAO+WbvZksFJAEIzHfWBEHqdYigKDw63kxRwptvclGHai9bLMWElVgC2rjUhC0ZdCGoSdI5Xus2HXOZI0BiJWAVO/gR8qEHJPpydBxPBm4Jti0huCAZUXmLCDoZWdDpQlG9xHiwDYnF38Xhb+ExGHuLaw4nMTlRVUIHbs7jAFWaSRlEgahQNf6FLuXCYiXdP8AarfeUTtaLHN+ZCknyFAzoWFxauYGLuHcKCsSVJmPHQHXwO+0CDYwXG7SBi99nJOzLBEGDtp1GnhrQE1ZxaNbF0GEy5pOkAbkztFAUrnPma+R2eDKhft3pE+iA7fpfLxqaBSF4Feu/lGa45P2y4JPmCxk0BucP5jxWDJS69y7YPddWYi4oOk22JlSOmsem9AX+0zNbz27l9kKhrbm/bGZYkEZl0PTUCoAtu8tBvgEjL/tFlpJI0Ekxoc2+3TWgPu4bwA7l/xn6xakbiDOk6A9faOulATHDcOVGYtcJYezcYNl+QoDdoBQCgFAQV+xhs9ws5zMro3kHMsBp5fIAbAQBjfA4bNpcZe9IAiAZ2Er3dTEeEA6AQB4vD8MBo76EaxrosQe5qCNwdDA9KA3sHi7Fpcq3BB72v55zaQB7wgedAbJ4lagnPsYOh6/CgPjFYiy6OrMMuqtEyCCFMR1BIoCjXeSsEXLte7jvMEMZOihdTBEELBEeW9AXvhTr2YVTOUQxExPXU760Bx76b3sjH2e2YANhCokEkFrjr2g0PszPjIEUJRQnx+CbMD2a/zgDKsEhuyKtpbkEd8DaI6zQHUPoXOezi2wzIA2ItMQVMCbQL2wIgd6QIkAbUDOhraxfVrHwVh1/ZEg+o2jUQfdiziQRmayRm70K0x1A8KA2OMYc3MPetoO89p1UbaspA9NTQHKuF8KvJiCj2LgOWcmUkTmIzWysgdDIIABI6ayDpnB+GKtlQ9sZyCWBhiCSTEiRpPQ1AK3zRyjcvH8kFjUatHdI2+BqbBs8rcv4i1hEtXexFy3cfKWXtRkcTl6Ed8zofsioBJ/6EfoMMJBDD6uIPtCTDA+yQCJ6HxoDJY4MQ4LLhioOgFiCBM6HNodum4oCZoBQCgFAKA8igEUAigEUAigEUAigPaA8KigPMg8BQHoFAe0AoBQCgFAKAUAoBQCgFAKAUAoBQCgFAKAUAoBQCgFAKAUAoBQCgFAKAUAoBQCgFAKAU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0724" name="AutoShape 4" descr="data:image/jpeg;base64,/9j/4AAQSkZJRgABAQAAAQABAAD/2wCEAAkGBxQTERQUExQWFhQVFBwaFRcYGBoYGBwcGRgZGBwVGCAZHCggGBolHBgfITEiJSkrLi4uFyAzODMsNygtLisBCgoKDg0OGxAQGy8kICQsLywwLCwsLCwsLCwsNDQsLCwsLCwtLCwsLCwsLCwsLCwsLCwsLCwsLCwsLCwsLCwsLP/AABEIAP8AxQMBEQACEQEDEQH/xAAbAAEAAgMBAQAAAAAAAAAAAAAABQYDBAcBAv/EAEkQAAIBAgQDBQQFBwgKAwAAAAECEQADBBIhMQUGQRMiUWFxMlKBkQcUQqHBI2JykrHR8BYzNFNzotPhFRckY4KDssPS8SVDwv/EABoBAQADAQEBAAAAAAAAAAAAAAABAgMEBQb/xAA3EQACAgEDAgIIBQIHAQEAAAAAAQIRAxIhMQRBE1EFImFxgZGh8BQyscHRQuEVMzRSYnLxI9L/2gAMAwEAAhEDEQA/AO40AoBQCgFAKAUAoBQCgFAKAUAoBQCgFAKAUAoBQCgFAKAUAoBQCgFAKAUAoBQCgFAKAUAoBQCgFAKAUAoBQCgFAKAUAoBQCgFAUvjHHsZdxlzDYFbf5BA1xrnUkA5B4bx6g6iK6oY8agpZO5Rt3SJe7zVhrVxLF6+gv90OFDZQxA3MEIJP2j1FZLDNrUlsTqXBr8b5psBb1m3iAmICXAJRyFZEZix7hEACZ1+O1WhhltJrbYOS4MeC5tw9nD2PrOIButYVywR+8DpmACdT5A6ExUywSlJ6VtYUklub2O5swllLb3LwC3VzW4VmJHjCgkD1A8KpHBkk2kuA5JGHivMtv6hexOHuBgoKo0GM8hQII95hUwwvxFCSDltaIvlzmu1awaXcXi+0a45gm2QVIC5rYCLLBSdWiJb0rTJhcptQjwQpUt2TWO5swlrJnvDvoHTKrNmVjAIygzJ6b6HwrKOCcuES5I0+buO3rVyxhsKFN++TBf2VUbk/f46KdDpVsOOMk5S4Qk3wjU4HzgVXErjyqPhXAd0DFWDEgEAAmZHQdRoKtPBbXh9yFLzJvE8zYW322e7HYBe17rnLn9kaLqT4CayWGbqlyW1Ix4nmayMJdxVs57dvMBoVDMDlCiRsWIE7a1Kwy1qDI1KrKw3GeJjB3cVcNlLbWQ9rKssCzpl0MiChJ1nptW/h4dagr53K3KrJNOabd/A3exxCriLeHDOxVgFbKJb2IIzaSoMeFU8FxmtS2bJ1WtjFwHjl5sZZtPdD2jw9brEKFDOSs3JKhgI6GN9vCcmOKg2lvqoJu/gfFrnJbnEAtq8Gwi4ZmudwiGQuWYErmIy5dpB6VL6drHut7Grcl/5a4Ls2uduMiFQTkfdwSFAyyxgGQNo1isvw+S6onWjJiObsGiW3a+Al1SUOVjIXfZdCDpB1nTeoWDI20lwNSJLhnEbeItLdstmRpgwRsYIIIBBkdapKLi6ZKdm1VSRQCgFAKAUBzi7xVeG8Txb31fs8Qoa2yiZIgwJI6kjygdDNdyg82KKjyjO9LdkBzfxc3r10E5Fz2nS0LMO4KD8q7RmzAZRBP2gBtWuHHpin79749hWTsmsiluOsQJVNCRqJS5MdRNZXti++5PmRL21ZrOYAxwRmEgGCBehh5jxrXdJ/9/4I/gw4jOiYK4gdQ2Da29wW+1XKXuDKB73eM6/aHnUqm5J+d80PIt9kWRwG4LLl0Wxc7zDKc0sWkdIY6anSNTvXM9X4havNF9tBXMdcWz9RvXh+RbheRTEjtDbfTTqcw18/Kt4py1Rjzq+hR7U/YZ+V8EVxnDUvLr9UuNlYbBrl910Oxgiq5ZXCbXn/AATFbomudn+r4/B41wxsoGS4QJyyGAJ9c5/VrLB6+OUFyWls0yr8TVr+H4njFVhau3bQtkiJCvq3p7OvmfA10Q9WUIPlWUe6bPnieNW9b4rdtyUcYYqSCJh1HXzpCLi8cXzuG+WX3mThZu8Ka1ZUT2SMqqInIVcgAdTl+ZrjxT05VJmjXqlVxHNVq/wpsMA4u28MgeR3Qbb20Os9dx6eNdKwyjl1dmympONGm6KrYoKAB/oi2dNN1s61blR/7EfwFaLlpBOe9wUW7QAPecoSFHmcpHrTs35T3H8GlwfE22dcmmThl5H0j8oBeZvUwwM1aaaW/wDuXyC/Y28VZKYLhd5W7JFa52l0WxcyszjLcZft+yd6rF3knF7+wPhM++F4S323DlD9vbe7iSC1rswe6uysTIlcwPnsIpOT0z2p7dwuxbvoqP8A8bb/AE3/AOo1zdX/AJrLw4LfXMXFAKAUAoBQHjKDuAaA8KDeBNAexQCKArnHuWHvXxfs4l8Pc7Ps2KjMCsk+IgyfuFb48yjHTJWuSrjbskuX+DphMOtlCSFmSdySZJNZ5MjnLUyUqVEiVB3FUJPYoDwidDQDKIiNPCgAUeFAe0B8hBroNd6A9igBUaGBptQAKPAUAKiIjSgAFAe0AoBQCgFAKAUBHjjVjtGtdoA6TmBkAZRbJkkR/wDanXWfIxTXG6+/vc6H0uXQp6dnx8b/APy/uj7XitksVFxSVzZj9lcmUEMdlPfGh8/A1OpFX0+RRUmuar23dUu/DM5xdvUZ00IB7w3OgG+5j7qm0U8OfkzSbj9gZJc9+cvdbWLqWD00/KOo+M7VXxI/fyNl0eZ3S453Xk5fom/7mxiuJ2raM7OuVVZjBkwntEAamI6VLkkrZnjwZJyUYrdtL58fM+MPxey75EuKza7H3SVI9QQdKKcW6TLT6fLCOqUWl/O5sDF2zEOmpgd4akbga71Noz8OfkzUHG7JKgMWLXTbXKrNLAAn2Qe6AZLbDxquuJr+Fy021VK92lt8e/s5Pt+MWQ6p2i5mVmEGRlQgFiRookxqd6nWrohdNlcXLTsml8XxsZbXELTFlW4hKtlYBhIOmnrJA+NTqRSWHJFJuL33+BgwPGbN3Nkf2WynMCmup0zgZhAOokaHwqFNPgvl6bLjrUuVe1P9Lr3Pc+7XFrLXGtrcBZcs+EtMKDsW0Og1opJuiJdPkjBTa2d/Tn4e0zLjbZgC4hJ27w16aa+f31Noo8U12fyPVxdsxDqZMCGGpG4GutLQeOa5TMV/iVpEe41xcqLmYg5oUTrCyTsdvCjkkrLQwZJSUEt26XvPMPxS0+gcBu6Crd1wWGZVZWgqxHQiahSTJngyR3a2335W2zaa2a9oxHFLKBSbiwzqiwZlnIUDTzYekzRySEOnySbSXCb+C3f6H1d4jaVS5uJlC5pzA6DSRG+unrU6lVkRw5HLSk74MuHxCuJUgjT1EgGD4GDsaJplJwlB1JGWpKigFAKAUAoCs8W5ZsF7l57zWjc0c5lVYLWjlOYf7qPPOfKsZY43bZ6WDr8qjHHGKlW62b/3b7f9r+CMd/lCySFN5gTJQfk50NhiYK94TYU6z7R8qh4Y+f3t/BaPpPKlaivbz/yXnt+Z/Je0w4nlbCm1m+slLVxfbD28rKQxEsRDCDI/RBo8Ua5NIekOoWStFyXans9u3by+Jv3+U7LizmZj2JZkPdmWvJeJBjQymWR9lj41Z4YuvZ/NnPD0llhqpL1qT57Rcf3v3pEfe5Kw4S3aa+6iGRAWWWLW2TSRq+Tw93aJqrwRqrOiPpXO5yyKCb2b2e1NP5X5+Zv/AMnrNlhda7lCXS4LZFAz3GcrMDTM5HpAq3hxjvZh+Ny5V4cY3aS2vekl+iNW5ydYXNduXngN2jO5QAQ1lyxaNNLAE+DN5RV4Y8t/e38GsfSeaSWOEV5Ur8pLi/8Am/oZxy3Zs2EVrxW3aurdzt2a6rlA72UBB3YMRIYjrU+Ekqvgz/HZcuVyUbck41u+b7Xv8bppPsYhyPay5Tduk+8cszmtPJIGutkfrN5Q8BVz9/aL/wCLZNVqKXs3riS8/wDl9EbFvldVv2nU91HZzO8lEQIIGqygeSZBQbzpPhesmZPr5SxSg+Wkvq3fPNOtlVN/HFiOVMMOzBfKy9o26gvmKszN4lcq69ANah4ol4+kM7UqVp0u+1Wkl5Xb958jlvDP2eS6IlSgQ24YWVVSF0/NEkajXaaeHF1T+0T+Ozx1ao+d3e2rff8AvyfSck2ALcM35NbYBhJ/JlSGPd3JWT6mngx2D9K5m5Wlvfn3v2+3Yx4fk6xmIN53cEM0lM4nIJMCRm7Lfr3vgWGPn9/aJl6Ty0mopLjvXf29tX6Ge1y7ZsZ3a7BuWxaLXBbC+yiQFICai2siNYNFjUd7M5dblzVFR4era75b552be9nyOTbYAUXbuUNbYju6m0qqCe7+YNOmsR0eCvP7RP8Aic7b0q6ku/Em2+/tf7mJORLIKEXLgKFSIyfZFnX2dCTYUyPE1CwRX37v4NH6XytNOK3vz76vb/yf0PpeSLIVh2jlmAGYhCRFx7piVI1NwzPgDuJp4CIfpbK5J0qXbfyUfPsl+vYmOC8IXDhwrMQ75oMQDABygbSRJ8SSetaxjpOLqOplnaclwq/993C9lIkasc4oBQCgFAKAh+ZOF3L62+ydUe2xZSwkd62yZhv3hmkadCOs1nki5VR2dH1EMTl4itNVt7Gn8nVfUin5cxRzf7R1MQ9wSpaYPVZXukjadKp4cvM6l1vTqv8A5/Rc1+z3357mtb5QxAtdn9YkBEVNWCrltdn3RGnelgQftHSdahYZJVZrL0nheTX4fLbfFu5Xu/dtVdjOOWcUGkYpoNwMR2j7B75gTIWFuW9AIPZfGp8KV8/e/wB/AzfX9O414a4rheUfde6lvdrV8DPd5busiTd76dtlbO8/lSIBYQSYBBMCJ02qfDbXPmZx63HGTqOz07Uv6fZ+3zPj+TN42biNeLu1ywylnuQBZ7MlRJOUlkbvDUyCdah4nVX5fQt+PxLJGUYUkpLZL+q9/gmtuNtjFjeV8RdF8Pf7twXMqhrgUF1ZVkdVEroZErSWKTu2WxdfhxODjDeNb0r2ab+PO/tM9ngl5gWLElMYblpLpJBtrnUI0EwO+zKfJJGlTob+ZnLqsUWklzBRbXns7XHkk/jT3MI5axRZy2KOvaFAHuABn7IDSfZhH01jtJEnWo8OV8mn47p0opY/K9lwr+u68rquNjNjOAYluyC4gqEsBG775mOVgWLADMZKkNoe6fERLxydb9imPrMEdTeO25WtlSVrtvXfbdb/AD8sctXhczNdzAWbltczOxGeQB3jBgRLbn4Cixu92TLr8bhpjGvWT2SXHu/ThGuOVsQDbYXgDbtqqjPcgZWViB4Bgupie8RqAKjwpbbl/wDEMNSThy2+F3T/AEvbttfLPu1y5iwqqcTJDWiXz3AYtoAU6iCwLTu2cztqWOfn5FZdb07k2sdbS2pd3z8Ft5KtudvMPytfTIFv5VUpor3Nke42bfchx3TodZ2FFiku5M/SGGVuULbvsu6S/bnnyPu1ypcayLN68XXtVdiWdjlGH7J1BeSMz5m8g3SixOqb+6Il6RgsjyY4U6aWyW+rUntXCpfA+cVy1iACbeJdf58wHuMRn7QIqgtGilBGkG3I1JNHjl2fmTDrsLa1Y0/y9l2q7dXu0/fe+yowYbl7FtZntmt3CRAa5cYqA11gPaInvW9dTCETULHOuS8+t6ZZK0Jr2JK3SXkvKXlu7M13ljE98riWlg0TduwCWVhpqIGWCBEiRImpeKXmUj1+DZPGtq7R8mv37996Zb1GgmtzyD2gFAKAUAoBQCgFAKAUAoBQCgFAKAUAoBQCgFAKAUAoBQCgFAKAUAoBQCgFAKAUAoBQCgFAR3HcC962FtuyMLiNK3Ht91XBZZQyZWRG2o9aArbcI4r2LJ9Zt5ihXNmYE94ANm7OVOSZKgSfPUAfV/gvES7ZMQqob9xx+UcnK13MogodFt6BJyggzmnQDLhsBxVSgN+zlDgvJLMRLkrJtbmVGkCNgsagW6gFAKAUAoBQCgFAKAUAoBQCgOf83c+Pg8R2XZ55XMDmCx3mWPZPu1d0uwIb/Ww/9Qf11/w6i15Ch/rYf+oP66/4dLXkKPf9a7/1B/XX/Dpa8hRtcJ+kq5fudmtmDlJkuOn/AC65+p6mGCGtxvsb9Pgeaem6JDhvOWIu3XtmwUyLmLZgwOsCO4N/wrCfpHEsSyQWq+18e81XRT8TRN17exnt81387hrWVFGj5gc09AMnz/Gud+msGhSUbb7Xx8TVejZuem9vP+xG2ef8Q9xkXDGFMFy4C+s9n4dBJrrl6QwRxqcu/buYrosryOEe3fsR7/Sw4JHYHQx7a9P+XXVGcWk6OaUHFteQH0sP/UH9df8ADq2qPkVof62H/qD+uv8Ah01R8hRIcF+kV8QzqLWXLbLzmU+zuPYFZ5MsYRuvqK3PrEfSFcViptGQYPeH/hXXiw64KT2vsc0+o0yqjNZ57uNbLi3sQCMw2hiT7HQL99c2aaxT01Z29Fj/ABLauq+Pw7GT+W1z3PvH/hV9vIv+HfmLfO7mO4dZ8OjFfd8q5M/VLFHVpv40a9P0bzQ16kt2vkZn5vuAE5dgTuOgn3a44eloyklo+v8AYvk6Bwi5auFfBgxPPTKQMpLQCR3REgHeNd67JdXBbafqck8Uo41PszC/P7hScmyk+0vT/hqI9ZGTrT9TDUZ+XedLuKttc7PIobKO8GJMAn7AjcV0vJFdjaMG+5beD4prikt/HyqXVJoq1TokKggUAoBQHD/pY/pw/s/+5cq0uwRUrGGZzCqSao2lyXUW+DYvcMdBrl9Mwn/OqqaZZ45IxYSyr3FR2yBjBaJjw8Nzp8arnyOGNyirrsTigpzUZOi98p8p9ne7TtCwVSCMsb+c18/n9IficTjKFL3/AE4PS/DrppalK37i2MltdFKjyBBNePnwTfrLjyLrJOXJrYgA/GuVJpmkbILiTFNJA8uvyrvwLVu0dEMhR8fwbskLm6p10EEEk9K+m6frvFmoKDXxPKz9C8cXNyX8kYpr0DzzLatFth6+FATPLmL+rXe0ZVdSuWCYGvifCqZE2tlZDtboksfYa5dd8sZ2LQHRhrroRuK2j104xS0ce0p/hfU5PXUHT35RvcC7RVuKthbggA5mURKttOhkTt4Vyzyuc3NoY45+mk4ad9u/xRo4jHFB3kGv5wJ+4VOLqfE/KarPmf8ASvmYE5xyWuy7JTqTmmG7zZiPmapl6dZYOLL4Jyw7+/6mWxx7tVOUKDBBBJnY1y4/RLVzi7rcp1PpWcVokl6217kpjmutbt51tCIEqTm9lT3o8iPnVs7UUnMth6fqOoVRS29pF8TJyNtGTpO3x86ywyg5qic/QdRihrnVWuGYvo6v3O2ZFk2isv4A7A+RO3n8K9SZEDsvLvsH1Fa/0ozl+ZktUECgFAKA4r9J1kvxBFG7KFHxuuKtLt7iUOLcKFlVVNPETJO+p+dcWp3bO6KSVIrF5yshpn18qunZWSrk+cHhRfuohYJmMZiJ6eHj0qubN4ONzq6Iji8WSXB1zheCUYcWgxaFjM25I2zREjyr5d5Yyy3wnu0v2OzLqg0nvRgxCumbMzsvZgKkIEDe9I3Xyiu3qcnSxxqDhJS7dvd3KYoTc9Vqiq4ji+ItsUtqCZOUwWgGY6zOh6dK0xej+mmozm3b7dv0NJvNvS2InA8VS5cy3SynXMuUFi3iGP411z6LFjhe/vv9jKHU5JS0ql7DT4rgTcgh4ygwDt6z0NZdL1EcTarn5nR1HTSzRT1cduxGYDBs5Pujc/hXsWeOo7nuIY7DRf2+dCT28e6o8Kkg3OA8SKOEY9xj8jVJI9L0f1ThNY5PZ/Rlwwt0rbuERMrrlmO44+G/31zZHSZj6Q/1M/h+hVuK3JkjxI+RrTp4KOOKXkcq4K9fma6CrM/CXK3VjqYI8jU6mk68mY5oKUHfv+W50Xid6QgkGANgo+yokwSSemvhXl9d+WB7XoZtua9iIfFD8nc/s/46Vy9N/mo7PSv+lfvX6mz9G+PTI9iIuSXB94QB8x+Ne1NHgwfY6vy97B9RW39KMpcslaggUAoBQHE/pTYjHKRoQkg+YuPrVpdiUZuIYsXMhzCSs/rAan515km02j1cauKZp4zgbuZJUCPn/H40jNotLHGRG3ODZIzMBJ36DbvfCpeV+RXwElydC4TxC0tqEfOtoAM2bMx8zHU181njPxlJR032qkbThst7KbzBzQ9zN2bFV2B2JH76+o/DRyVLKra+SOPL1TrTDb2lVLvMydPA6z4zXVpVUcinJO0zxSA6sZ0Pe8TVMkG4OMfIvCb1qUiV4nh+0tyGiBO+h9a8npcnhZKa9nuPW6jD4mLZ1395h4XiDlVFG/7Sa9eTrc8nHHVSRMDgjuhbL6aHWud5qfsOv8OmvaV3GoVJVhBB/j9tdMZKStHHOLi6Zp3DqY8asUL9wu9nw5b7TBD/AHWB++uLLtZt1U/EyuXmo/oV/iPDritKkHMScu3U6AnQ/Or4My8ON+REcMpRTRFXcG53A+YP7K28SJPgTM3BrB7ST0Bj5HWtYSVtVez/AEOLrMclhbuqa+O/BduKHRfh/wBK+JOvyry+u/LA9v0LzP4ff3RG4j+auf2Zrm6X/NR2elv9K/ev1Nn6N+GLkbEEy8lAPdEAn4n9nrXszfY8CC7nVeX/AGD6itv6UZy5ZK1BAoBQCgOJfSr/AE0f2f8A3LlWl2CPOWmt4gWrZZUdYULoC0D2h722vUa9K4cuKWu+x6eHNj8KuGvqWLjlhkWLYHqd6yaSNsbcirccsQiMzT3TInrvMeFTBu9iciWluRpcP4wtjClEGa47ksCDERA8jt99Z9T0cs/UKUtopfU5cOaGPC63k+xAOxIUeYivSZxLc3reEYNBnzrJ5VVnRHDLVTM+Kwkb6VzLK7Ox4I0RGMEufQfcAK6sKqPz/U4M7Tn8v0JnlCwHxFtS2UMTB06KSd/QD40y1p3JwNqWx0s2rQDshJI03JUafZ1gfCuN6a2PQipOW5zzm7D65j1/gVr00uUY9ZFbMrUzXWcBeOUsXb+rlXLg6RlBOozbx6iubJG20UnlSlv5IzMyjIzW9rbZWiPtEdfPxrnxxlGCTPQ6SSljW29ke12ybYgAPtLOAkeIkwPhV1GUtjqSjf8AJq4giyFYwQwOqmR6ffXp4J4seOSSeppq/wCDwvSnQ9XOcXKS8O7Vd/f9aJq/xizfRBb7TOoGYGWGwGne0E15nU4ZZEkux39F1selbcot3XG/HxNPFz2TjK2qEagj8awxdNPHNSkX670rDqMXhxi1bXPvPvlHB38M2Ygw6aodB0hj4ET99ds8q7GMMT7s6zyuxNqW36x8a6ou4I55qpMmaFRQCgFAcT+lX+mj+z/7lyrS7BEJwfDOtu5fELCxbJ3LBlJK+ERv4mPGM5NLk6+mxSnbRIPzbcZALwJOxI3PmRXNPE3ujqhkUHpZD8Uxy3G7paAOsx6CrYVT3KdU24pIj3aK6GeeYrV4q6NE5WBIqslcWi8JaZJ+RdOG21bKd9Zk7mddfjXlvbY9pU9zHxzDDOO8I+H7qtCTWyKyinuyosmp1nXevTXB40uTZsZhlZJBUSCOhmaq6ezLRtU0dE4FfF+0lySFX2kGgDDedddTI20iuLJFR2PSx5NSvuVnnF8x02FW6bkp1duKKjXaecS/COMXbKMtpssmSY18OulSoKV2Rqcd0WI8wi9ZWzEvbsgWySJe7c1uEiPYUz5d0eIrOWGEI6UqSNYZZuV92VI2NZYya0qjJtt2wXHs9KE20tN7Hzh75turDodfTrUxdOyp1LlLhq3QztqFiB47nw8qt1T2USca3stz4ZCRp5fOPxFclI0tm7wRYDDzH7K6V+VGMuWSVCBQCgFAch+kDA9pjpYwioAfElrlyEHrBJPQA1afY0xQUnvwQHG8ep7igAJCgCQI/N1On7651qbs9bJ4UMax7rv2IDFsM25266/CevrSM77HNPElTb2f3XvMOLcQCoiAM2s6694aaelRGlL3lsik8LfZNfX7RhW5NanAzdw/D20ZlIB1+HjWM8qWyPQxejsjhrfy9hLXMZ2cFTsNR41yRg5s6JZFBGvjuIC4sicx0PSB1H8eNb4cbi6ZzdTkThaXOxc+SOU07MXr6BmfVFYSFXoY947+WnnW05dkcUY1uyzYjg9piuZRpMeUVlRrq2NPjOCCBFRQqGQwURqRpt6Gs8yN+mnuyFxfAw1twZM7HzrCLcXZ1TqSplew3JTtcALd0asQNh+87f8AqutZ74RwSwKPLJX+QIb2CVPQ7j4g71aOSRSUIkaeBPhMRZdwCM4GYTBkxEb/ACmscmSd0+GduHHhlHZVJF3/ANErlclEC7iAoknpAXceJNVlencrFrVSKdjuCi5elFGg0HSfP9tIZWlRfJgi3qKhiUAZgDIBIBHUA713J2rPLkqdHS/o7uswBWSvZw/hIMDrvofhNaZmnjXmMS9Zl0uvl1G87Vxtm+myQ4M0hz511RdwRzSVSZJVJUUAoBQHJef7zjGwhgradl1G4Zz1/RqmVu1R6HRrG8c9fZP9jnudolhudTG/jtVHJR28y6g8ic+aMQiWB3EQfOf2RNEns2Vlkjcopbbff1PbqDK0SRlB1+E/fWNvXGzuUE+my198G5ytg+1viRKJBI6TsB+PwrebpHH0GHXl1PiKv49i58VtAzEfLw8K5Jn0OFlexGFQxp6gHzqFNrgrl6PFN218j3gPCRdxSWiO6Xlh+aBmI/D41bHeqzl65Qjhaa/9OyBABWx89Z4bWzdetTXcX2NTi2ENy2wX2olfUageh2+NVnHUqL456ZJkVw5jdEAGftAiIjQ5vCK5oxb2R2zko7snLGECrA9SfE10xgkqOGWRyds9vQCqbSCzeg/fUvyIXFla5uY9n2kewwdVP5pBE/KqSVm2J6WYeGcWN+3mUL2RXNOYli3UEHw2J9I0rPJGlTOqFP1lwRfE7WaVAzMw0Uak/Csorc2b2K1xHlW/YsG/dhe8Bk+0A2xPQa9K9PsePKPc2+ReOHDl/aZPcXUkkQMokCdPvqJuOmnz2M/FUGr7nSMRiiGPjXG9mekoponOXP5s/Dbau6H5I+48/L+dktUmYoBQCgOK/SgxGPUiY7I7fp3KrldOJ2dLC4SdlJ7UqI8jv56fsqmzZenGDo+sPa037x8egjQ0ZC2SfmepagMD6VyZJeume30uJeBNedk/yOy5HH2s+voAI/H51vlfrI5/Rq/+Uvf+xPcS2/j5VzzPUwmhy9wW9iTce2kqvdkmAT4CdzG9RGDlwV6jrMODab3ZYOWeXb9nFlrlohezgNKkTO2hPStccZJ7nldd1WHLjqErd+0ud9GjQH5Vq0eQmjYiBVm0ihhIqLRIVd4AEmT6+dTQs+blyBUNkpWaWEbPddjsFUD5saot5WaS9WKRGczJmtsPI/s/zqXyWgcs5W4ldDDD22CpdPeJEnRSdPAmI+VaZIKXJTBOUZUjsPLPBUs2w057jAZ7p3J6qo+yoOkfOphjjHgnLllLZkrisClxStxFdTurCV+IO9aGOpnJObeVzauFsKGyswBRSSQToCvXL+z02rJLuJ400mWC0cU95e2RUXJOZWzAEQMp2idfGsfD1flOhZ9PJf8Al8jIYMiRBroUXGKTOWclKTaJWhUUAoBQHFfpV/pixM5Tt+m9VyvdHZ00LhK2UdmJWD46fKqydE446rpntpTlnyjz03Py0qs5Vx3L4IKSduqM9sd0Dxrgm7bZ9NhhoxRiZuXL+S8yzAP7Qf8A3XVk3jFnl+j1pz5Ydi64nvLHjWMj04KmaOD43iLMrbusoH2dCB8DIFejgqWNWj5P0njePqpU+d/n/c3bPPWLGko3qmv92Ku4RONORYcDzfcYAlUaY0Gh16TP4VyOdNnYsNpEfw3nS8C6XAjOHPhpOyjKYga1CntZZ4VqokBz4ivkvWjEe0uv90/vreENcbObI3CVMnMDxjDX/wCauqW90nK3ybWjxyXYhTTNfGYisGzogjzghlbh6F9PgAD94NRDuMnKNTj4/JufBT+yav3LQKx9E/CrRs3rxXM4YpqJIUKrEL4Ez+ytou0UmtLWk6bh7cKB4D7+v31JlJ2zC13vMP0QPjUltOyKfxzNIKbs5C/rAr98fOrqN7FpSpWzFx2+VULMmNek6GT8668cFCNI8ieR5JWy18kGcKhPgPxrlzfmO3H+VFhrIuKAUAoDi30qP/tYG4y6DqT2jjpsAP48IyNWl7DpxRkoal50U2+2V4UfHU6T0nbask01bOjLCUZKMV5fUxWLjDMoMBokQOmv41TJNKNo36Xp3PLT7O2Z3fLqfhXHGLlwe/kyxxLVL3I++AoDebxEH4THz1rpn+SJ53QNficqfL3+H2y5K0iNRHlWR6TVOyJ4gwVx0BBnTqBPj4D7hWmLM8ZxdZ6Ph1LTbponsBys4S3fzoRAYjUEeW2pmuqeVSxv3HzngPFn080zSGFSyrMGbtG6nQCd8o/GvOc21R6agtTkR9plTMbIO/eubsfGCfZrSpS5M7hB7Grj2mD1nUkszH1JOv8AnXX0+pXZw9U4OmjXVq7YnDI6Ly+UuYe0WzTlg946wSPwrhypa3Z2Ym9ComcKEtW8iEwsnUyTLTJPXeq7JFqbdshOcsdkwt4zrkI+Ld0feamO7LL1VZi+ivDsuAa4QR2t+V/RBS3PzVvlW0VSKOWpr3F9PjVjL2GjeaJb+JIgfITUmnaiG4jZg2pBOXM8DUmMsR5zWsHVtmGZtql32Krx+9c7QNcQoCNAY+RjSf31rjzwyK4nJk6eeJ1Iv/IxnCofzRWGV2zoxqolirIuKAUAoDiP0ovl4ije6gMdDF1z+FMnY2wumVTEYnM4hBO0AeFZ0kjdzm5bs13dgwBjT+I9azeNSjSOiPVTw5tb3Pb8mZGw+H8fvrOOBp3Ztn9JRyJ+r8yT5VwphrhmToNY23/jyqc77HT6IxNReWXfb5FkwiZZHj6dPQCsEetN2RnHpUBhuDInUfxFTRnNyStcmfhfNd2ygsOpu27okZdLisWJOTQzrBit8a1QaZ4npOGjNGa7r9CSx/DHuEFmaD9koFPoYY1jo07mHiuSo3MJYCqFK7baVeMvMzlHe0a+P4eCwOUbeFTb7bEUnyrIzEcLUdI9P8/8qvDqJx53M59PjlxsbvDsWtpFU3AInfSdZ6+tROTnK0i0IKEVFsmcPxEMNGB8x/lVbZekVD6QeLhosqZJIZ48tgfM7/Ct8a7mOZ0tJZvovxt04Y2XRlFq4nZsRAKvcJI16gk/AitbsootcrzL9fuxpuasVirNdkkAnaZ/D+PWhZs18WV7QGdlj8T+FTN6cTfnsYxWvNFeW5Tudcb3YrzYSkprSes8cfCepFy+j7+hW/0R+NelLseOizVQkUAoBQHEPpYScaD/ALv9ty5SfK9xvj06HfJXb9sBFykhxOfuwTB0gzrofAfGud+vstj0a8BqUvWbW3u/seLYJglcum341aLVUjjztuVsxYm3oR5fuqyOZl35MwwOEtg9Sx2ndjrWqSfJ52fJJZPVk0/YSd/hg1IGo8wPuAqJYYPsb9P6W63FJXkcle6dO176b+pWuNW5Rp3Arz6p0fdqSyYtUeGrIXgOPsjEWmvlglsT3VnXTfrGnSa6MeNpM8Lr+rhkcdPZfqdWwnG8Le0S9bYnpMN8jBqziecpGw9tN6z0llJkZfcEnKAdepiooumat1HI0VPvP7qguiFxvCbl3uqAT4BRROizpoqR5Tx2YlcO413Uqv8A+q6FkhXJyOErJflrla/bdrt+2VyjugkEknUtoTER99Z5ciqkdHTwqVyLrypculmZkhGcbxoAD3tDpqR6z5VbFJNGvUNNJeVlsia3tHHwYOIYoKhIQu3QAgfMkwKakFFkZaYxLgBiNh49ajqZpwUY+8jp4NZHOW17Io/NGHuu/sHL8K4cNKdyPQ6ht4qidI5CUjCWwdwo/GvRk06aPKprZlkqgFAKAUBxn6T8BdfGK6W3ZAsEqCRPaOYMbaUn29xrijexA8NsXi6yjjKNJVtNc3UeNY1ceDoztxy88Gzfw1wkyjz+iahRa7GMpXyRGLwNwsfydzb3W/dWqTMTo3BMMUwttYIhEERG8E1rFbHmZrcpNLuTdxMqirFdLSKBzlYuKzKiu2YLlhZEGQZIG8g/OuaeL1z6DpfSOX8Nouq2+BXE4W6j+bcnqcjfurWjkbMF/B3P6q5+o37qUBh7uLt/zf1hB4L2gHy2qKJJTC8Qx+5e9HQFJP8AeU1GheQ1M+MZxDGtub//AAqyj+6BTQvIan5mthsfjbVwXE7fMvvC4wPkQdxUSgmqolSaZ23COAqlgJZQdupA08q5Y3F00by9bdM+sReQSDbB+Aq0ppf0/QiMW+JGLD4xOlrJ8B+FI5V/tr4Eyxy/3WbP1ta08RFND8zE+KTwp4iJ0PzNO9iUP2P4+VVeRfdllCS7kPxGzmOimPSsnV/2N03XJbOUkiwBtEV2x/IjhyfnZOUKCgFAKAwNhEJkqJNTqYPPqSe6KnUxQ+pW/dFNTB79TT3RTUxR59St+6KjUwPqVv3RU6mB9St+6KjUwe/U090U1MUPqae6KnUwPqae6KamB9TT3RTUxQ+pp7opqYH1NPdFNTB59St+6KamKH1K37opqYofUrfuimpih9St+6KamKH1K37opqZFD6lb90U1MUPqVv3RTUxRktWVX2RE1DbZJkqAKAUAoBQCgFAKAUAoBQCgFAKAUAoBQCgFAKAUAoBQCgFAKAUAoBQCgFAKAUAoBQCgFAKAUAoBQCgFAKAUAoBQCgFAKAUAoBQCgFAKAUAoBQCgNcY+1my9omaYjMJnw9aA2KApvOv0h2eG3ktXbV64Xt5wbeSAMxWDmYa6UBEXPpetLaF1sBjltEgC4baBJIBAzF41BBHjOlAWTkjnK1xJLj2rdy2LThSLmWSSJ0ysdKAstAKAUAoBQCgFAKAUAoBQCgFAKAh8bfvo7kFAhHdDwAoQGWPeBOYsNZ0C+dAY1xmJyqx7HvHQA6N1hTn1MAmPHSYE0BntX8TmbMtvLqEA0LGGInvmNhp5nXSgMati1QKFR2UxmaBmAJGcwwhiADERJOtAeWnxgCgi3p7RIk6DQ6PqT1Eek7kDDzLjL1vAO+WbvZksFJAEIzHfWBEHqdYigKDw63kxRwptvclGHai9bLMWElVgC2rjUhC0ZdCGoSdI5Xus2HXOZI0BiJWAVO/gR8qEHJPpydBxPBm4Jti0huCAZUXmLCDoZWdDpQlG9xHiwDYnF38Xhb+ExGHuLaw4nMTlRVUIHbs7jAFWaSRlEgahQNf6FLuXCYiXdP8AarfeUTtaLHN+ZCknyFAzoWFxauYGLuHcKCsSVJmPHQHXwO+0CDYwXG7SBi99nJOzLBEGDtp1GnhrQE1ZxaNbF0GEy5pOkAbkztFAUrnPma+R2eDKhft3pE+iA7fpfLxqaBSF4Feu/lGa45P2y4JPmCxk0BucP5jxWDJS69y7YPddWYi4oOk22JlSOmsem9AX+0zNbz27l9kKhrbm/bGZYkEZl0PTUCoAtu8tBvgEjL/tFlpJI0Ekxoc2+3TWgPu4bwA7l/xn6xakbiDOk6A9faOulATHDcOVGYtcJYezcYNl+QoDdoBQCgFAQV+xhs9ws5zMro3kHMsBp5fIAbAQBjfA4bNpcZe9IAiAZ2Er3dTEeEA6AQB4vD8MBo76EaxrosQe5qCNwdDA9KA3sHi7Fpcq3BB72v55zaQB7wgedAbJ4lagnPsYOh6/CgPjFYiy6OrMMuqtEyCCFMR1BIoCjXeSsEXLte7jvMEMZOihdTBEELBEeW9AXvhTr2YVTOUQxExPXU760Bx76b3sjH2e2YANhCokEkFrjr2g0PszPjIEUJRQnx+CbMD2a/zgDKsEhuyKtpbkEd8DaI6zQHUPoXOezi2wzIA2ItMQVMCbQL2wIgd6QIkAbUDOhraxfVrHwVh1/ZEg+o2jUQfdiziQRmayRm70K0x1A8KA2OMYc3MPetoO89p1UbaspA9NTQHKuF8KvJiCj2LgOWcmUkTmIzWysgdDIIABI6ayDpnB+GKtlQ9sZyCWBhiCSTEiRpPQ1AK3zRyjcvH8kFjUatHdI2+BqbBs8rcv4i1hEtXexFy3cfKWXtRkcTl6Ed8zofsioBJ/6EfoMMJBDD6uIPtCTDA+yQCJ6HxoDJY4MQ4LLhioOgFiCBM6HNodum4oCZoBQCgFAKA8igEUAigEUAigEUAigPaA8KigPMg8BQHoFAe0AoBQCgFAKAUAoBQCgFAKAUAoBQCgFAKAUAoBQCgFAKAUAoBQCgFAKAUAoBQCgFAKAU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7" name="Picture 6"/>
          <p:cNvPicPr>
            <a:picLocks noChangeAspect="1"/>
          </p:cNvPicPr>
          <p:nvPr/>
        </p:nvPicPr>
        <p:blipFill>
          <a:blip r:embed="rId3"/>
          <a:stretch>
            <a:fillRect/>
          </a:stretch>
        </p:blipFill>
        <p:spPr>
          <a:xfrm>
            <a:off x="2667000" y="3124200"/>
            <a:ext cx="4181476" cy="21326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solidFill>
            <a:schemeClr val="bg1"/>
          </a:solidFill>
        </p:spPr>
        <p:txBody>
          <a:bodyPr/>
          <a:lstStyle/>
          <a:p>
            <a:r>
              <a:rPr lang="en-US" dirty="0" smtClean="0">
                <a:solidFill>
                  <a:schemeClr val="tx2"/>
                </a:solidFill>
                <a:ea typeface="ＭＳ Ｐゴシック" pitchFamily="34" charset="-128"/>
              </a:rPr>
              <a:t>SBM Recommends</a:t>
            </a:r>
          </a:p>
        </p:txBody>
      </p:sp>
      <p:sp>
        <p:nvSpPr>
          <p:cNvPr id="32771" name="Content Placeholder 2"/>
          <p:cNvSpPr>
            <a:spLocks noGrp="1"/>
          </p:cNvSpPr>
          <p:nvPr>
            <p:ph idx="1"/>
          </p:nvPr>
        </p:nvSpPr>
        <p:spPr/>
        <p:txBody>
          <a:bodyPr>
            <a:normAutofit/>
          </a:bodyPr>
          <a:lstStyle/>
          <a:p>
            <a:r>
              <a:rPr lang="en-US" dirty="0" smtClean="0">
                <a:ea typeface="ＭＳ Ｐゴシック" pitchFamily="34" charset="-128"/>
              </a:rPr>
              <a:t>Utilizing sugary drink taxes to reduce consumption</a:t>
            </a:r>
          </a:p>
          <a:p>
            <a:r>
              <a:rPr lang="en-US" dirty="0" smtClean="0">
                <a:ea typeface="ＭＳ Ｐゴシック" pitchFamily="34" charset="-128"/>
              </a:rPr>
              <a:t>Implementing an excise tax of at least 20%</a:t>
            </a:r>
          </a:p>
          <a:p>
            <a:r>
              <a:rPr lang="en-US" dirty="0" smtClean="0">
                <a:ea typeface="ＭＳ Ｐゴシック" pitchFamily="34" charset="-128"/>
              </a:rPr>
              <a:t>Monitoring industry and consumer behavior in response to the tax.</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381000" y="274638"/>
            <a:ext cx="8382000" cy="5631206"/>
          </a:xfrm>
          <a:prstGeom prst="rect">
            <a:avLst/>
          </a:prstGeom>
        </p:spPr>
      </p:pic>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3937377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14600" y="0"/>
            <a:ext cx="4114800" cy="6858000"/>
          </a:xfrm>
          <a:prstGeom prst="rect">
            <a:avLst/>
          </a:prstGeom>
        </p:spPr>
      </p:pic>
    </p:spTree>
    <p:extLst>
      <p:ext uri="{BB962C8B-B14F-4D97-AF65-F5344CB8AC3E}">
        <p14:creationId xmlns:p14="http://schemas.microsoft.com/office/powerpoint/2010/main" val="4188570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304800"/>
            <a:ext cx="7315200" cy="54912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4223354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solidFill>
            <a:schemeClr val="bg1"/>
          </a:solidFill>
        </p:spPr>
        <p:txBody>
          <a:bodyPr/>
          <a:lstStyle/>
          <a:p>
            <a:r>
              <a:rPr lang="en-US" dirty="0" smtClean="0">
                <a:solidFill>
                  <a:schemeClr val="tx2"/>
                </a:solidFill>
                <a:ea typeface="ＭＳ Ｐゴシック" pitchFamily="34" charset="-128"/>
              </a:rPr>
              <a:t>SBM Recommends</a:t>
            </a:r>
          </a:p>
        </p:txBody>
      </p:sp>
      <p:sp>
        <p:nvSpPr>
          <p:cNvPr id="32771" name="Content Placeholder 2"/>
          <p:cNvSpPr>
            <a:spLocks noGrp="1"/>
          </p:cNvSpPr>
          <p:nvPr>
            <p:ph idx="1"/>
          </p:nvPr>
        </p:nvSpPr>
        <p:spPr/>
        <p:txBody>
          <a:bodyPr>
            <a:normAutofit/>
          </a:bodyPr>
          <a:lstStyle/>
          <a:p>
            <a:r>
              <a:rPr lang="en-US" dirty="0" smtClean="0"/>
              <a:t>Expanding of oral cancer risk factors</a:t>
            </a:r>
          </a:p>
          <a:p>
            <a:r>
              <a:rPr lang="en-US" dirty="0" smtClean="0"/>
              <a:t>Increasing early detection of oral cancers</a:t>
            </a:r>
          </a:p>
          <a:p>
            <a:r>
              <a:rPr lang="en-US" dirty="0" smtClean="0"/>
              <a:t>Supporting policies that increase utilization of dental services</a:t>
            </a:r>
          </a:p>
          <a:p>
            <a:r>
              <a:rPr lang="en-US" dirty="0" smtClean="0"/>
              <a:t>Enhancing education related to oral cancers</a:t>
            </a:r>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2184197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solidFill>
                  <a:schemeClr val="tx2"/>
                </a:solidFill>
              </a:rPr>
              <a:t>Have you ever thought…</a:t>
            </a:r>
            <a:endParaRPr lang="en-US" dirty="0">
              <a:solidFill>
                <a:schemeClr val="tx2"/>
              </a:solidFill>
            </a:endParaRPr>
          </a:p>
        </p:txBody>
      </p:sp>
      <p:sp>
        <p:nvSpPr>
          <p:cNvPr id="5" name="TextBox 4"/>
          <p:cNvSpPr txBox="1"/>
          <p:nvPr/>
        </p:nvSpPr>
        <p:spPr>
          <a:xfrm>
            <a:off x="533400" y="1524000"/>
            <a:ext cx="8153400" cy="4678204"/>
          </a:xfrm>
          <a:prstGeom prst="rect">
            <a:avLst/>
          </a:prstGeom>
          <a:noFill/>
        </p:spPr>
        <p:txBody>
          <a:bodyPr wrap="square" rtlCol="0">
            <a:spAutoFit/>
          </a:bodyPr>
          <a:lstStyle/>
          <a:p>
            <a:pPr marL="342900" indent="-342900">
              <a:buFont typeface="Arial" pitchFamily="34" charset="0"/>
              <a:buChar char="•"/>
            </a:pPr>
            <a:r>
              <a:rPr lang="en-US" sz="2800" dirty="0" smtClean="0"/>
              <a:t>I want my work to have more impact.</a:t>
            </a:r>
          </a:p>
          <a:p>
            <a:pPr marL="342900" indent="-342900">
              <a:buFont typeface="Arial" pitchFamily="34" charset="0"/>
              <a:buChar char="•"/>
            </a:pPr>
            <a:r>
              <a:rPr lang="en-US" sz="2800" dirty="0" smtClean="0"/>
              <a:t>These relatively small randomized controlled trials give us important data but how can I help more people?</a:t>
            </a:r>
            <a:endParaRPr lang="en-US" sz="2800" dirty="0"/>
          </a:p>
          <a:p>
            <a:pPr marL="342900" indent="-342900">
              <a:buFont typeface="Arial" pitchFamily="34" charset="0"/>
              <a:buChar char="•"/>
            </a:pPr>
            <a:r>
              <a:rPr lang="en-US" sz="2800" dirty="0" smtClean="0"/>
              <a:t>Even if interventions are effective, how can people keep up behavior change given our environment and policy challenges?</a:t>
            </a:r>
            <a:endParaRPr lang="en-US" sz="2800" dirty="0"/>
          </a:p>
          <a:p>
            <a:pPr marL="342900" indent="-342900">
              <a:buFont typeface="Arial" pitchFamily="34" charset="0"/>
              <a:buChar char="•"/>
            </a:pPr>
            <a:r>
              <a:rPr lang="en-US" sz="2800" dirty="0" smtClean="0"/>
              <a:t>How can I increase my role in advocacy? </a:t>
            </a:r>
            <a:endParaRPr lang="en-US" sz="2800" dirty="0"/>
          </a:p>
          <a:p>
            <a:pPr marL="342900" indent="-342900">
              <a:buFont typeface="Arial" pitchFamily="34" charset="0"/>
              <a:buChar char="•"/>
            </a:pPr>
            <a:r>
              <a:rPr lang="en-US" sz="2800" dirty="0" smtClean="0"/>
              <a:t>My background is not in health policy. How can I participate and make an impact anyway?</a:t>
            </a:r>
            <a:endParaRPr lang="en-US" sz="2800" dirty="0"/>
          </a:p>
          <a:p>
            <a:pPr marL="342900" indent="-342900"/>
            <a:endParaRPr lang="en-US" dirty="0" smtClean="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5401" y="0"/>
            <a:ext cx="6553198" cy="6858000"/>
          </a:xfrm>
          <a:prstGeom prst="rect">
            <a:avLst/>
          </a:prstGeom>
        </p:spPr>
      </p:pic>
    </p:spTree>
    <p:extLst>
      <p:ext uri="{BB962C8B-B14F-4D97-AF65-F5344CB8AC3E}">
        <p14:creationId xmlns:p14="http://schemas.microsoft.com/office/powerpoint/2010/main" val="225915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endParaRPr lang="en-US" dirty="0">
              <a:solidFill>
                <a:schemeClr val="tx2"/>
              </a:solidFill>
            </a:endParaRPr>
          </a:p>
        </p:txBody>
      </p:sp>
      <p:sp>
        <p:nvSpPr>
          <p:cNvPr id="5" name="TextBox 4"/>
          <p:cNvSpPr txBox="1"/>
          <p:nvPr/>
        </p:nvSpPr>
        <p:spPr>
          <a:xfrm>
            <a:off x="533400" y="1524000"/>
            <a:ext cx="8153400" cy="677108"/>
          </a:xfrm>
          <a:prstGeom prst="rect">
            <a:avLst/>
          </a:prstGeom>
          <a:noFill/>
        </p:spPr>
        <p:txBody>
          <a:bodyPr wrap="square" rtlCol="0">
            <a:spAutoFit/>
          </a:bodyPr>
          <a:lstStyle/>
          <a:p>
            <a:endParaRPr lang="en-US" sz="2000" dirty="0" smtClean="0"/>
          </a:p>
          <a:p>
            <a:pPr marL="342900" indent="-342900">
              <a:buFont typeface="+mj-lt"/>
              <a:buAutoNum type="arabicPeriod"/>
            </a:pPr>
            <a:endParaRPr lang="en-US" dirty="0" smtClean="0"/>
          </a:p>
        </p:txBody>
      </p:sp>
      <p:pic>
        <p:nvPicPr>
          <p:cNvPr id="6" name="Picture 5"/>
          <p:cNvPicPr>
            <a:picLocks noChangeAspect="1"/>
          </p:cNvPicPr>
          <p:nvPr/>
        </p:nvPicPr>
        <p:blipFill>
          <a:blip r:embed="rId3"/>
          <a:stretch>
            <a:fillRect/>
          </a:stretch>
        </p:blipFill>
        <p:spPr>
          <a:xfrm>
            <a:off x="381000" y="289878"/>
            <a:ext cx="8382000" cy="5096754"/>
          </a:xfrm>
          <a:prstGeom prst="rect">
            <a:avLst/>
          </a:prstGeom>
        </p:spPr>
      </p:pic>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196036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solidFill>
            <a:schemeClr val="bg1"/>
          </a:solidFill>
        </p:spPr>
        <p:txBody>
          <a:bodyPr/>
          <a:lstStyle/>
          <a:p>
            <a:r>
              <a:rPr lang="en-US" dirty="0" smtClean="0">
                <a:solidFill>
                  <a:schemeClr val="tx2"/>
                </a:solidFill>
                <a:ea typeface="ＭＳ Ｐゴシック" pitchFamily="34" charset="-128"/>
              </a:rPr>
              <a:t>SBM Recommends</a:t>
            </a:r>
          </a:p>
        </p:txBody>
      </p:sp>
      <p:sp>
        <p:nvSpPr>
          <p:cNvPr id="32771" name="Content Placeholder 2"/>
          <p:cNvSpPr>
            <a:spLocks noGrp="1"/>
          </p:cNvSpPr>
          <p:nvPr>
            <p:ph idx="1"/>
          </p:nvPr>
        </p:nvSpPr>
        <p:spPr/>
        <p:txBody>
          <a:bodyPr>
            <a:normAutofit/>
          </a:bodyPr>
          <a:lstStyle/>
          <a:p>
            <a:r>
              <a:rPr lang="en-US" dirty="0" smtClean="0"/>
              <a:t>Psychosocial approaches to pain management should be available</a:t>
            </a:r>
          </a:p>
          <a:p>
            <a:pPr lvl="1"/>
            <a:r>
              <a:rPr lang="en-US" dirty="0"/>
              <a:t>F</a:t>
            </a:r>
            <a:r>
              <a:rPr lang="en-US" dirty="0" smtClean="0"/>
              <a:t>or all individuals with persistent pain</a:t>
            </a:r>
          </a:p>
          <a:p>
            <a:pPr lvl="1"/>
            <a:r>
              <a:rPr lang="en-US" dirty="0" smtClean="0"/>
              <a:t>In all health care settings</a:t>
            </a:r>
          </a:p>
          <a:p>
            <a:pPr lvl="1"/>
            <a:r>
              <a:rPr lang="en-US" dirty="0" smtClean="0"/>
              <a:t>As part of the approach to pain care outlined in the National Pain Strategy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3195372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0200" y="152400"/>
            <a:ext cx="5791200" cy="5730238"/>
          </a:xfrm>
          <a:prstGeom prst="rect">
            <a:avLst/>
          </a:prstGeom>
        </p:spPr>
      </p:pic>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196036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solidFill>
                  <a:schemeClr val="tx2"/>
                </a:solidFill>
              </a:rPr>
              <a:t>What makes a brief an effective brief?</a:t>
            </a:r>
            <a:endParaRPr lang="en-US" dirty="0">
              <a:solidFill>
                <a:schemeClr val="tx2"/>
              </a:solidFill>
            </a:endParaRPr>
          </a:p>
        </p:txBody>
      </p:sp>
      <p:pic>
        <p:nvPicPr>
          <p:cNvPr id="12290" name="Picture 2" descr="C:\Users\jbuscemi\Desktop\imgres.jpg"/>
          <p:cNvPicPr>
            <a:picLocks noChangeAspect="1" noChangeArrowheads="1"/>
          </p:cNvPicPr>
          <p:nvPr/>
        </p:nvPicPr>
        <p:blipFill>
          <a:blip r:embed="rId2" cstate="print"/>
          <a:srcRect/>
          <a:stretch>
            <a:fillRect/>
          </a:stretch>
        </p:blipFill>
        <p:spPr bwMode="auto">
          <a:xfrm>
            <a:off x="1143000" y="1905000"/>
            <a:ext cx="6211887" cy="3478657"/>
          </a:xfrm>
          <a:prstGeom prst="rect">
            <a:avLst/>
          </a:prstGeom>
          <a:noFill/>
        </p:spPr>
      </p:pic>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solidFill>
                  <a:schemeClr val="tx2"/>
                </a:solidFill>
              </a:rPr>
              <a:t>What makes a brief an effective brief?</a:t>
            </a:r>
            <a:endParaRPr lang="en-US" dirty="0">
              <a:solidFill>
                <a:schemeClr val="tx2"/>
              </a:solidFill>
            </a:endParaRPr>
          </a:p>
        </p:txBody>
      </p:sp>
      <p:sp>
        <p:nvSpPr>
          <p:cNvPr id="5" name="TextBox 4"/>
          <p:cNvSpPr txBox="1"/>
          <p:nvPr/>
        </p:nvSpPr>
        <p:spPr>
          <a:xfrm>
            <a:off x="533400" y="1524000"/>
            <a:ext cx="8153400" cy="4124206"/>
          </a:xfrm>
          <a:prstGeom prst="rect">
            <a:avLst/>
          </a:prstGeom>
          <a:noFill/>
        </p:spPr>
        <p:txBody>
          <a:bodyPr wrap="square" rtlCol="0">
            <a:spAutoFit/>
          </a:bodyPr>
          <a:lstStyle/>
          <a:p>
            <a:pPr marL="342900" indent="-342900">
              <a:buFont typeface="+mj-lt"/>
              <a:buAutoNum type="arabicPeriod"/>
            </a:pPr>
            <a:r>
              <a:rPr lang="en-US" sz="3200" dirty="0" smtClean="0"/>
              <a:t>Briefs are BRIEF</a:t>
            </a:r>
          </a:p>
          <a:p>
            <a:pPr marL="342900" indent="-342900">
              <a:buFont typeface="+mj-lt"/>
              <a:buAutoNum type="arabicPeriod"/>
            </a:pPr>
            <a:r>
              <a:rPr lang="en-US" sz="3200" dirty="0" smtClean="0"/>
              <a:t>Lay language</a:t>
            </a:r>
          </a:p>
          <a:p>
            <a:pPr marL="342900" indent="-342900">
              <a:buFont typeface="+mj-lt"/>
              <a:buAutoNum type="arabicPeriod"/>
            </a:pPr>
            <a:r>
              <a:rPr lang="en-US" sz="3200" dirty="0" smtClean="0"/>
              <a:t>Summary of research to support recommendations</a:t>
            </a:r>
          </a:p>
          <a:p>
            <a:pPr marL="342900" indent="-342900">
              <a:buFont typeface="+mj-lt"/>
              <a:buAutoNum type="arabicPeriod"/>
            </a:pPr>
            <a:r>
              <a:rPr lang="en-US" sz="3200" dirty="0" smtClean="0"/>
              <a:t>Know your audience!</a:t>
            </a:r>
          </a:p>
          <a:p>
            <a:pPr marL="342900" indent="-342900">
              <a:buFont typeface="+mj-lt"/>
              <a:buAutoNum type="arabicPeriod"/>
            </a:pPr>
            <a:r>
              <a:rPr lang="en-US" sz="3200" dirty="0" smtClean="0"/>
              <a:t>Make sure the audience can do something about recommendations!</a:t>
            </a:r>
          </a:p>
          <a:p>
            <a:endParaRPr lang="en-US" sz="2000" dirty="0" smtClean="0"/>
          </a:p>
          <a:p>
            <a:pPr marL="342900" indent="-342900">
              <a:buFont typeface="+mj-lt"/>
              <a:buAutoNum type="arabicPeriod"/>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fontScale="90000"/>
          </a:bodyPr>
          <a:lstStyle/>
          <a:p>
            <a:r>
              <a:rPr lang="en-US" dirty="0" smtClean="0">
                <a:solidFill>
                  <a:schemeClr val="tx2"/>
                </a:solidFill>
              </a:rPr>
              <a:t>What makes a brief an effective brief?</a:t>
            </a:r>
            <a:endParaRPr lang="en-US" dirty="0">
              <a:solidFill>
                <a:schemeClr val="tx2"/>
              </a:solidFill>
            </a:endParaRPr>
          </a:p>
        </p:txBody>
      </p:sp>
      <p:sp>
        <p:nvSpPr>
          <p:cNvPr id="5" name="TextBox 4"/>
          <p:cNvSpPr txBox="1"/>
          <p:nvPr/>
        </p:nvSpPr>
        <p:spPr>
          <a:xfrm>
            <a:off x="533400" y="1524000"/>
            <a:ext cx="8153400" cy="4616648"/>
          </a:xfrm>
          <a:prstGeom prst="rect">
            <a:avLst/>
          </a:prstGeom>
          <a:noFill/>
        </p:spPr>
        <p:txBody>
          <a:bodyPr wrap="square" rtlCol="0">
            <a:spAutoFit/>
          </a:bodyPr>
          <a:lstStyle/>
          <a:p>
            <a:r>
              <a:rPr lang="en-US" sz="3200" dirty="0" smtClean="0"/>
              <a:t>6. Not all issues need to be covered, but issues related to recs do!</a:t>
            </a:r>
          </a:p>
          <a:p>
            <a:r>
              <a:rPr lang="en-US" sz="3200" dirty="0" smtClean="0"/>
              <a:t>7. Timely</a:t>
            </a:r>
            <a:endParaRPr lang="en-US" sz="3200" dirty="0"/>
          </a:p>
          <a:p>
            <a:r>
              <a:rPr lang="en-US" sz="3200" dirty="0" smtClean="0"/>
              <a:t>8. Plenty of evidence to support your point of view</a:t>
            </a:r>
          </a:p>
          <a:p>
            <a:r>
              <a:rPr lang="en-US" sz="3200" dirty="0" smtClean="0"/>
              <a:t>9. Addresses an important problem- important to SBM mission</a:t>
            </a:r>
          </a:p>
          <a:p>
            <a:r>
              <a:rPr lang="en-US" sz="3200" dirty="0" smtClean="0"/>
              <a:t>10. Clearly stated position</a:t>
            </a:r>
          </a:p>
          <a:p>
            <a:pPr marL="342900" indent="-342900">
              <a:buFont typeface="+mj-lt"/>
              <a:buAutoNum type="arabicPeriod"/>
            </a:pPr>
            <a:endParaRPr lang="en-US" sz="2000" dirty="0" smtClean="0"/>
          </a:p>
          <a:p>
            <a:pPr marL="342900" indent="-342900">
              <a:buFont typeface="+mj-lt"/>
              <a:buAutoNum type="arabicPeriod"/>
            </a:pPr>
            <a:endParaRPr lang="en-US" dirty="0" smtClean="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393333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763" y="1488206"/>
            <a:ext cx="3437710" cy="954107"/>
          </a:xfrm>
          <a:prstGeom prst="rect">
            <a:avLst/>
          </a:prstGeom>
          <a:noFill/>
          <a:ln>
            <a:solidFill>
              <a:schemeClr val="tx1"/>
            </a:solidFill>
          </a:ln>
        </p:spPr>
        <p:txBody>
          <a:bodyPr wrap="square" rtlCol="0">
            <a:spAutoFit/>
          </a:bodyPr>
          <a:lstStyle/>
          <a:p>
            <a:r>
              <a:rPr lang="en-US" sz="2800" dirty="0" smtClean="0"/>
              <a:t>Committee or Staff develops an idea</a:t>
            </a:r>
            <a:endParaRPr lang="en-US" sz="2800" dirty="0"/>
          </a:p>
        </p:txBody>
      </p:sp>
      <p:sp>
        <p:nvSpPr>
          <p:cNvPr id="5" name="TextBox 4"/>
          <p:cNvSpPr txBox="1"/>
          <p:nvPr/>
        </p:nvSpPr>
        <p:spPr>
          <a:xfrm>
            <a:off x="3356607" y="3433969"/>
            <a:ext cx="3811806" cy="523220"/>
          </a:xfrm>
          <a:prstGeom prst="rect">
            <a:avLst/>
          </a:prstGeom>
          <a:noFill/>
          <a:ln>
            <a:solidFill>
              <a:schemeClr val="tx1"/>
            </a:solidFill>
          </a:ln>
        </p:spPr>
        <p:txBody>
          <a:bodyPr wrap="square" rtlCol="0">
            <a:spAutoFit/>
          </a:bodyPr>
          <a:lstStyle/>
          <a:p>
            <a:r>
              <a:rPr lang="en-US" sz="2800" dirty="0" smtClean="0"/>
              <a:t>Experts are contacted</a:t>
            </a:r>
            <a:endParaRPr lang="en-US" sz="2800" dirty="0"/>
          </a:p>
        </p:txBody>
      </p:sp>
      <p:sp>
        <p:nvSpPr>
          <p:cNvPr id="6" name="TextBox 5"/>
          <p:cNvSpPr txBox="1"/>
          <p:nvPr/>
        </p:nvSpPr>
        <p:spPr>
          <a:xfrm>
            <a:off x="5262510" y="5047023"/>
            <a:ext cx="3726268" cy="1384995"/>
          </a:xfrm>
          <a:prstGeom prst="rect">
            <a:avLst/>
          </a:prstGeom>
          <a:noFill/>
          <a:ln>
            <a:solidFill>
              <a:schemeClr val="tx1"/>
            </a:solidFill>
          </a:ln>
        </p:spPr>
        <p:txBody>
          <a:bodyPr wrap="square" rtlCol="0">
            <a:spAutoFit/>
          </a:bodyPr>
          <a:lstStyle/>
          <a:p>
            <a:r>
              <a:rPr lang="en-US" sz="2800" dirty="0" smtClean="0"/>
              <a:t>Relevant SIGs are contacted for collaboration</a:t>
            </a:r>
            <a:endParaRPr lang="en-US" sz="2800" dirty="0"/>
          </a:p>
        </p:txBody>
      </p:sp>
      <p:sp>
        <p:nvSpPr>
          <p:cNvPr id="7" name="Curved Down Arrow 6"/>
          <p:cNvSpPr/>
          <p:nvPr/>
        </p:nvSpPr>
        <p:spPr>
          <a:xfrm rot="2086776">
            <a:off x="4242942" y="2070563"/>
            <a:ext cx="1298303" cy="74349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2086776">
            <a:off x="7388378" y="3698134"/>
            <a:ext cx="1298303" cy="74349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rot="3036187">
            <a:off x="994105" y="3972110"/>
            <a:ext cx="4368031" cy="6856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301752" y="228600"/>
            <a:ext cx="8534400" cy="758952"/>
          </a:xfrm>
        </p:spPr>
        <p:txBody>
          <a:bodyPr>
            <a:normAutofit fontScale="90000"/>
          </a:bodyPr>
          <a:lstStyle/>
          <a:p>
            <a:r>
              <a:rPr lang="en-US" dirty="0" smtClean="0"/>
              <a:t>Policy Brief Procedure</a:t>
            </a:r>
            <a:endParaRPr lang="en-US" dirty="0"/>
          </a:p>
        </p:txBody>
      </p:sp>
      <p:sp>
        <p:nvSpPr>
          <p:cNvPr id="9" name="Title 1"/>
          <p:cNvSpPr txBox="1">
            <a:spLocks/>
          </p:cNvSpPr>
          <p:nvPr/>
        </p:nvSpPr>
        <p:spPr>
          <a:xfrm>
            <a:off x="609600" y="228600"/>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Policy Brief Procedure</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extBox 12"/>
          <p:cNvSpPr txBox="1"/>
          <p:nvPr/>
        </p:nvSpPr>
        <p:spPr>
          <a:xfrm>
            <a:off x="304800" y="4800600"/>
            <a:ext cx="2819400" cy="1384995"/>
          </a:xfrm>
          <a:prstGeom prst="rect">
            <a:avLst/>
          </a:prstGeom>
          <a:noFill/>
          <a:ln>
            <a:solidFill>
              <a:schemeClr val="accent1">
                <a:shade val="50000"/>
              </a:schemeClr>
            </a:solidFill>
          </a:ln>
        </p:spPr>
        <p:txBody>
          <a:bodyPr wrap="square" rtlCol="0">
            <a:spAutoFit/>
          </a:bodyPr>
          <a:lstStyle/>
          <a:p>
            <a:pPr algn="ctr"/>
            <a:r>
              <a:rPr lang="en-US" sz="2800" u="sng" dirty="0" smtClean="0"/>
              <a:t>Partner with like-minded organizations!!</a:t>
            </a:r>
            <a:endParaRPr lang="en-US" sz="2800" u="sng" dirty="0"/>
          </a:p>
        </p:txBody>
      </p:sp>
    </p:spTree>
    <p:extLst>
      <p:ext uri="{BB962C8B-B14F-4D97-AF65-F5344CB8AC3E}">
        <p14:creationId xmlns:p14="http://schemas.microsoft.com/office/powerpoint/2010/main" val="316794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mph" presetSubtype="1" grpId="1" nodeType="clickEffect">
                                  <p:stCondLst>
                                    <p:cond delay="0"/>
                                  </p:stCondLst>
                                  <p:childTnLst>
                                    <p:set>
                                      <p:cBhvr override="childStyle">
                                        <p:cTn id="10" dur="indefinite"/>
                                        <p:tgtEl>
                                          <p:spTgt spid="13"/>
                                        </p:tgtEl>
                                        <p:attrNameLst>
                                          <p:attrName>style.fontStyle</p:attrName>
                                        </p:attrNameLst>
                                      </p:cBhvr>
                                      <p:to>
                                        <p:strVal val="normal"/>
                                      </p:to>
                                    </p:set>
                                    <p:set>
                                      <p:cBhvr override="childStyle">
                                        <p:cTn id="11" dur="indefinite"/>
                                        <p:tgtEl>
                                          <p:spTgt spid="13"/>
                                        </p:tgtEl>
                                        <p:attrNameLst>
                                          <p:attrName>style.fontWeight</p:attrName>
                                        </p:attrNameLst>
                                      </p:cBhvr>
                                      <p:to>
                                        <p:strVal val="bold"/>
                                      </p:to>
                                    </p:set>
                                    <p:set>
                                      <p:cBhvr override="childStyle">
                                        <p:cTn id="12" dur="indefinite"/>
                                        <p:tgtEl>
                                          <p:spTgt spid="13"/>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solidFill>
                  <a:schemeClr val="tx2"/>
                </a:solidFill>
              </a:rPr>
              <a:t>Why Engage Partners?</a:t>
            </a:r>
            <a:endParaRPr lang="en-US" dirty="0">
              <a:solidFill>
                <a:schemeClr val="tx2"/>
              </a:solidFill>
            </a:endParaRPr>
          </a:p>
        </p:txBody>
      </p:sp>
      <p:sp>
        <p:nvSpPr>
          <p:cNvPr id="5" name="TextBox 4"/>
          <p:cNvSpPr txBox="1"/>
          <p:nvPr/>
        </p:nvSpPr>
        <p:spPr>
          <a:xfrm>
            <a:off x="533400" y="1524000"/>
            <a:ext cx="8153400" cy="1969770"/>
          </a:xfrm>
          <a:prstGeom prst="rect">
            <a:avLst/>
          </a:prstGeom>
          <a:noFill/>
        </p:spPr>
        <p:txBody>
          <a:bodyPr wrap="square" rtlCol="0">
            <a:spAutoFit/>
          </a:bodyPr>
          <a:lstStyle/>
          <a:p>
            <a:pPr marL="342900" indent="-342900">
              <a:buFont typeface="+mj-lt"/>
              <a:buAutoNum type="arabicPeriod"/>
            </a:pPr>
            <a:r>
              <a:rPr lang="en-US" sz="2800" dirty="0" smtClean="0"/>
              <a:t>Develop relationships for future collaboration</a:t>
            </a:r>
          </a:p>
          <a:p>
            <a:pPr marL="342900" indent="-342900">
              <a:buFont typeface="+mj-lt"/>
              <a:buAutoNum type="arabicPeriod"/>
            </a:pPr>
            <a:r>
              <a:rPr lang="en-US" sz="2800" dirty="0" smtClean="0"/>
              <a:t>Increase the impact of the briefs</a:t>
            </a:r>
          </a:p>
          <a:p>
            <a:pPr marL="342900" indent="-342900">
              <a:buFont typeface="+mj-lt"/>
              <a:buAutoNum type="arabicPeriod"/>
            </a:pPr>
            <a:r>
              <a:rPr lang="en-US" sz="2800" dirty="0" smtClean="0"/>
              <a:t>Receive broader expert feedback on briefs</a:t>
            </a:r>
          </a:p>
          <a:p>
            <a:pPr marL="342900" indent="-342900"/>
            <a:endParaRPr lang="en-US" sz="2000" dirty="0" smtClean="0"/>
          </a:p>
          <a:p>
            <a:pPr marL="342900" indent="-342900">
              <a:buFont typeface="+mj-lt"/>
              <a:buAutoNum type="arabicPeriod"/>
            </a:pPr>
            <a:endParaRPr lang="en-US" dirty="0" smtClean="0"/>
          </a:p>
        </p:txBody>
      </p:sp>
      <p:pic>
        <p:nvPicPr>
          <p:cNvPr id="14338" name="Picture 2" descr="C:\Users\jbuscemi\Desktop\imgres.png"/>
          <p:cNvPicPr>
            <a:picLocks noChangeAspect="1" noChangeArrowheads="1"/>
          </p:cNvPicPr>
          <p:nvPr/>
        </p:nvPicPr>
        <p:blipFill>
          <a:blip r:embed="rId3" cstate="print"/>
          <a:srcRect/>
          <a:stretch>
            <a:fillRect/>
          </a:stretch>
        </p:blipFill>
        <p:spPr bwMode="auto">
          <a:xfrm>
            <a:off x="0" y="4867275"/>
            <a:ext cx="3705226" cy="1228725"/>
          </a:xfrm>
          <a:prstGeom prst="rect">
            <a:avLst/>
          </a:prstGeom>
          <a:noFill/>
        </p:spPr>
      </p:pic>
      <p:pic>
        <p:nvPicPr>
          <p:cNvPr id="3" name="Picture 2"/>
          <p:cNvPicPr>
            <a:picLocks noChangeAspect="1"/>
          </p:cNvPicPr>
          <p:nvPr/>
        </p:nvPicPr>
        <p:blipFill>
          <a:blip r:embed="rId4"/>
          <a:stretch>
            <a:fillRect/>
          </a:stretch>
        </p:blipFill>
        <p:spPr>
          <a:xfrm>
            <a:off x="3657600" y="4876800"/>
            <a:ext cx="3481324" cy="1130300"/>
          </a:xfrm>
          <a:prstGeom prst="rect">
            <a:avLst/>
          </a:prstGeom>
        </p:spPr>
      </p:pic>
      <p:pic>
        <p:nvPicPr>
          <p:cNvPr id="6" name="Picture 5" descr="logo-apa-400x6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4038600"/>
            <a:ext cx="5080000" cy="838200"/>
          </a:xfrm>
          <a:prstGeom prst="rect">
            <a:avLst/>
          </a:prstGeom>
        </p:spPr>
      </p:pic>
      <p:pic>
        <p:nvPicPr>
          <p:cNvPr id="7" name="Picture 6" descr="NSLA-logo-web-vers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40" y="3747850"/>
            <a:ext cx="3443286" cy="1205150"/>
          </a:xfrm>
          <a:prstGeom prst="rect">
            <a:avLst/>
          </a:prstGeom>
        </p:spPr>
      </p:pic>
      <p:pic>
        <p:nvPicPr>
          <p:cNvPr id="8" name="Picture 7"/>
          <p:cNvPicPr>
            <a:picLocks noChangeAspect="1"/>
          </p:cNvPicPr>
          <p:nvPr/>
        </p:nvPicPr>
        <p:blipFill>
          <a:blip r:embed="rId7"/>
          <a:stretch>
            <a:fillRect/>
          </a:stretch>
        </p:blipFill>
        <p:spPr>
          <a:xfrm>
            <a:off x="7134226" y="4876800"/>
            <a:ext cx="2065650" cy="1130300"/>
          </a:xfrm>
          <a:prstGeom prst="rect">
            <a:avLst/>
          </a:prstGeom>
        </p:spPr>
      </p:pic>
      <p:sp>
        <p:nvSpPr>
          <p:cNvPr id="9" name="Content Placeholder 8"/>
          <p:cNvSpPr>
            <a:spLocks noGrp="1"/>
          </p:cNvSpPr>
          <p:nvPr>
            <p:ph idx="1"/>
          </p:nvPr>
        </p:nvSpPr>
        <p:spPr/>
        <p:txBody>
          <a:bodyPr/>
          <a:lstStyle/>
          <a:p>
            <a:endParaRPr lang="en-US"/>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Dissemination </a:t>
            </a:r>
            <a:endParaRPr lang="en-US" sz="4000" dirty="0"/>
          </a:p>
        </p:txBody>
      </p:sp>
      <p:sp>
        <p:nvSpPr>
          <p:cNvPr id="3" name="Content Placeholder 2"/>
          <p:cNvSpPr>
            <a:spLocks noGrp="1"/>
          </p:cNvSpPr>
          <p:nvPr>
            <p:ph sz="quarter" idx="1"/>
          </p:nvPr>
        </p:nvSpPr>
        <p:spPr/>
        <p:txBody>
          <a:bodyPr/>
          <a:lstStyle/>
          <a:p>
            <a:r>
              <a:rPr lang="en-US" sz="3600" dirty="0" smtClean="0"/>
              <a:t>Post </a:t>
            </a:r>
            <a:r>
              <a:rPr lang="en-US" sz="3600" dirty="0"/>
              <a:t>on SBM Site</a:t>
            </a:r>
          </a:p>
          <a:p>
            <a:r>
              <a:rPr lang="en-US" sz="3600" dirty="0" smtClean="0"/>
              <a:t>Partner with relevant organizations</a:t>
            </a:r>
          </a:p>
          <a:p>
            <a:r>
              <a:rPr lang="en-US" sz="3600" dirty="0" smtClean="0"/>
              <a:t>Social media</a:t>
            </a:r>
            <a:endParaRPr lang="en-US" sz="3600" dirty="0"/>
          </a:p>
          <a:p>
            <a:r>
              <a:rPr lang="en-US" sz="3600" dirty="0" smtClean="0"/>
              <a:t>Submit </a:t>
            </a:r>
            <a:r>
              <a:rPr lang="en-US" sz="3600" dirty="0"/>
              <a:t>to </a:t>
            </a:r>
            <a:r>
              <a:rPr lang="en-US" sz="3600" i="1" dirty="0"/>
              <a:t>Translational Behavioral Medicine </a:t>
            </a:r>
            <a:r>
              <a:rPr lang="en-US" sz="3600" dirty="0" smtClean="0"/>
              <a:t>for publication</a:t>
            </a:r>
            <a:endParaRPr lang="en-US" sz="3600" dirty="0"/>
          </a:p>
          <a:p>
            <a:r>
              <a:rPr lang="en-US" sz="3600" dirty="0" smtClean="0"/>
              <a:t>Share </a:t>
            </a:r>
            <a:r>
              <a:rPr lang="en-US" sz="3600" dirty="0"/>
              <a:t>with </a:t>
            </a:r>
            <a:r>
              <a:rPr lang="en-US" sz="3600" dirty="0" smtClean="0"/>
              <a:t>legislative aides on Capitol Hill </a:t>
            </a:r>
            <a:r>
              <a:rPr lang="en-US" sz="3600" dirty="0"/>
              <a:t>visits</a:t>
            </a:r>
          </a:p>
          <a:p>
            <a:endParaRPr lang="en-US" dirty="0"/>
          </a:p>
        </p:txBody>
      </p:sp>
      <p:sp>
        <p:nvSpPr>
          <p:cNvPr id="4" name="Title 1"/>
          <p:cNvSpPr txBox="1">
            <a:spLocks/>
          </p:cNvSpPr>
          <p:nvPr/>
        </p:nvSpPr>
        <p:spPr>
          <a:xfrm>
            <a:off x="609600" y="427038"/>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Dissemination</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335294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solidFill>
                  <a:schemeClr val="tx2"/>
                </a:solidFill>
              </a:rPr>
              <a:t>Health Policy Committee of SBM</a:t>
            </a:r>
            <a:endParaRPr lang="en-US" dirty="0">
              <a:solidFill>
                <a:schemeClr val="tx2"/>
              </a:solidFill>
            </a:endParaRPr>
          </a:p>
        </p:txBody>
      </p:sp>
      <p:sp>
        <p:nvSpPr>
          <p:cNvPr id="5" name="TextBox 4"/>
          <p:cNvSpPr txBox="1"/>
          <p:nvPr/>
        </p:nvSpPr>
        <p:spPr>
          <a:xfrm>
            <a:off x="533400" y="1524000"/>
            <a:ext cx="8153400" cy="4062651"/>
          </a:xfrm>
          <a:prstGeom prst="rect">
            <a:avLst/>
          </a:prstGeom>
          <a:noFill/>
        </p:spPr>
        <p:txBody>
          <a:bodyPr wrap="square" rtlCol="0">
            <a:spAutoFit/>
          </a:bodyPr>
          <a:lstStyle/>
          <a:p>
            <a:pPr marL="342900" indent="-342900">
              <a:buFont typeface="Arial" pitchFamily="34" charset="0"/>
              <a:buChar char="•"/>
            </a:pPr>
            <a:r>
              <a:rPr lang="en-US" sz="2000" dirty="0" smtClean="0"/>
              <a:t>Joanna Buscemi, Ph.D., Chair</a:t>
            </a:r>
          </a:p>
          <a:p>
            <a:pPr marL="342900" indent="-342900">
              <a:buFont typeface="Arial" pitchFamily="34" charset="0"/>
              <a:buChar char="•"/>
            </a:pPr>
            <a:r>
              <a:rPr lang="en-US" sz="2000" dirty="0"/>
              <a:t>Amanda Blok, </a:t>
            </a:r>
            <a:r>
              <a:rPr lang="en-US" sz="2000" dirty="0" smtClean="0"/>
              <a:t>PhD</a:t>
            </a:r>
          </a:p>
          <a:p>
            <a:pPr marL="342900" indent="-342900">
              <a:buFont typeface="Arial" pitchFamily="34" charset="0"/>
              <a:buChar char="•"/>
            </a:pPr>
            <a:r>
              <a:rPr lang="en-US" sz="2000" dirty="0" err="1"/>
              <a:t>Akilah</a:t>
            </a:r>
            <a:r>
              <a:rPr lang="en-US" sz="2000" dirty="0"/>
              <a:t> J. </a:t>
            </a:r>
            <a:r>
              <a:rPr lang="en-US" sz="2000" dirty="0" err="1"/>
              <a:t>Dulin</a:t>
            </a:r>
            <a:r>
              <a:rPr lang="en-US" sz="2000" dirty="0"/>
              <a:t> Keita, </a:t>
            </a:r>
            <a:r>
              <a:rPr lang="en-US" sz="2000" dirty="0" smtClean="0"/>
              <a:t>PhD</a:t>
            </a:r>
            <a:endParaRPr lang="en-US" sz="2000" dirty="0"/>
          </a:p>
          <a:p>
            <a:pPr marL="342900" indent="-342900">
              <a:buFont typeface="Arial" pitchFamily="34" charset="0"/>
              <a:buChar char="•"/>
            </a:pPr>
            <a:r>
              <a:rPr lang="en-US" sz="2000" dirty="0" smtClean="0"/>
              <a:t>Edwin </a:t>
            </a:r>
            <a:r>
              <a:rPr lang="en-US" sz="2000" dirty="0"/>
              <a:t>B. Fisher, </a:t>
            </a:r>
            <a:r>
              <a:rPr lang="en-US" sz="2000" dirty="0" smtClean="0"/>
              <a:t>PhD</a:t>
            </a:r>
            <a:endParaRPr lang="en-US" sz="2000" dirty="0"/>
          </a:p>
          <a:p>
            <a:pPr marL="342900" indent="-342900">
              <a:buFont typeface="Arial" pitchFamily="34" charset="0"/>
              <a:buChar char="•"/>
            </a:pPr>
            <a:r>
              <a:rPr lang="en-US" sz="2000" dirty="0" smtClean="0"/>
              <a:t>Marian </a:t>
            </a:r>
            <a:r>
              <a:rPr lang="en-US" sz="2000" dirty="0"/>
              <a:t>L. Fitzgibbon, </a:t>
            </a:r>
            <a:r>
              <a:rPr lang="en-US" sz="2000" dirty="0" smtClean="0"/>
              <a:t>PhD</a:t>
            </a:r>
            <a:endParaRPr lang="en-US" sz="2000" dirty="0"/>
          </a:p>
          <a:p>
            <a:pPr marL="342900" indent="-342900">
              <a:buFont typeface="Arial" pitchFamily="34" charset="0"/>
              <a:buChar char="•"/>
            </a:pPr>
            <a:r>
              <a:rPr lang="en-US" sz="2000" dirty="0" smtClean="0"/>
              <a:t>Laura </a:t>
            </a:r>
            <a:r>
              <a:rPr lang="en-US" sz="2000" dirty="0"/>
              <a:t>L. Hayman, RN, PhD, </a:t>
            </a:r>
            <a:r>
              <a:rPr lang="en-US" sz="2000" dirty="0" smtClean="0"/>
              <a:t>FAAN</a:t>
            </a:r>
            <a:endParaRPr lang="en-US" sz="2000" dirty="0"/>
          </a:p>
          <a:p>
            <a:pPr marL="342900" indent="-342900">
              <a:buFont typeface="Arial" pitchFamily="34" charset="0"/>
              <a:buChar char="•"/>
            </a:pPr>
            <a:r>
              <a:rPr lang="en-US" sz="2000" dirty="0" smtClean="0"/>
              <a:t>Judith K. </a:t>
            </a:r>
            <a:r>
              <a:rPr lang="en-US" sz="2000" dirty="0" err="1" smtClean="0"/>
              <a:t>Ockene</a:t>
            </a:r>
            <a:r>
              <a:rPr lang="en-US" sz="2000" dirty="0" smtClean="0"/>
              <a:t>, PhD Med</a:t>
            </a:r>
          </a:p>
          <a:p>
            <a:pPr marL="342900" indent="-342900">
              <a:buFont typeface="Arial" pitchFamily="34" charset="0"/>
              <a:buChar char="•"/>
            </a:pPr>
            <a:r>
              <a:rPr lang="en-US" sz="2000" dirty="0" smtClean="0"/>
              <a:t>C. Tracy Orleans, PhD</a:t>
            </a:r>
          </a:p>
          <a:p>
            <a:pPr marL="342900" indent="-342900">
              <a:buFont typeface="Arial" pitchFamily="34" charset="0"/>
              <a:buChar char="•"/>
            </a:pPr>
            <a:r>
              <a:rPr lang="en-US" sz="2000" dirty="0" smtClean="0"/>
              <a:t>Lisa </a:t>
            </a:r>
            <a:r>
              <a:rPr lang="en-US" sz="2000" dirty="0"/>
              <a:t>M. </a:t>
            </a:r>
            <a:r>
              <a:rPr lang="en-US" sz="2000" dirty="0" err="1"/>
              <a:t>Quintiliani</a:t>
            </a:r>
            <a:r>
              <a:rPr lang="en-US" sz="2000" dirty="0"/>
              <a:t>, PhD, </a:t>
            </a:r>
            <a:r>
              <a:rPr lang="en-US" sz="2000" dirty="0" smtClean="0"/>
              <a:t>RD</a:t>
            </a:r>
            <a:endParaRPr lang="en-US" sz="2000" dirty="0"/>
          </a:p>
          <a:p>
            <a:pPr marL="342900" indent="-342900">
              <a:buFont typeface="Arial" pitchFamily="34" charset="0"/>
              <a:buChar char="•"/>
            </a:pPr>
            <a:r>
              <a:rPr lang="en-US" sz="2000" dirty="0" smtClean="0"/>
              <a:t>Kenneth </a:t>
            </a:r>
            <a:r>
              <a:rPr lang="en-US" sz="2000" dirty="0" err="1"/>
              <a:t>Tercyak</a:t>
            </a:r>
            <a:r>
              <a:rPr lang="en-US" sz="2000" dirty="0"/>
              <a:t>, </a:t>
            </a:r>
            <a:r>
              <a:rPr lang="en-US" sz="2000" dirty="0" smtClean="0"/>
              <a:t>PhD</a:t>
            </a:r>
            <a:endParaRPr lang="en-US" sz="2000" dirty="0"/>
          </a:p>
          <a:p>
            <a:pPr marL="342900" indent="-342900">
              <a:buFont typeface="Arial" pitchFamily="34" charset="0"/>
              <a:buChar char="•"/>
            </a:pPr>
            <a:r>
              <a:rPr lang="en-US" sz="2000" dirty="0" smtClean="0"/>
              <a:t>Dawn </a:t>
            </a:r>
            <a:r>
              <a:rPr lang="en-US" sz="2000" dirty="0"/>
              <a:t>K. Wilson, </a:t>
            </a:r>
            <a:r>
              <a:rPr lang="en-US" sz="2000" dirty="0" smtClean="0"/>
              <a:t>PhD</a:t>
            </a:r>
            <a:endParaRPr lang="en-US" sz="2000" dirty="0"/>
          </a:p>
          <a:p>
            <a:pPr marL="342900" indent="-342900">
              <a:buFont typeface="Arial" pitchFamily="34" charset="0"/>
              <a:buChar char="•"/>
            </a:pPr>
            <a:r>
              <a:rPr lang="en-US" sz="2000" dirty="0" smtClean="0"/>
              <a:t>Amy L. </a:t>
            </a:r>
            <a:r>
              <a:rPr lang="en-US" sz="2000" dirty="0" err="1" smtClean="0"/>
              <a:t>Yaroch</a:t>
            </a:r>
            <a:r>
              <a:rPr lang="en-US" sz="2000" dirty="0" smtClean="0"/>
              <a:t>, PhD</a:t>
            </a:r>
          </a:p>
          <a:p>
            <a:pPr marL="342900" indent="-342900">
              <a:buFont typeface="+mj-lt"/>
              <a:buAutoNum type="arabicPeriod"/>
            </a:pPr>
            <a:endParaRPr lang="en-US" dirty="0" smtClean="0"/>
          </a:p>
        </p:txBody>
      </p:sp>
      <p:pic>
        <p:nvPicPr>
          <p:cNvPr id="2050" name="Picture 2" descr="C:\Users\jbuscemi\Desktop\images.jpg"/>
          <p:cNvPicPr>
            <a:picLocks noChangeAspect="1" noChangeArrowheads="1"/>
          </p:cNvPicPr>
          <p:nvPr/>
        </p:nvPicPr>
        <p:blipFill>
          <a:blip r:embed="rId3" cstate="print"/>
          <a:srcRect/>
          <a:stretch>
            <a:fillRect/>
          </a:stretch>
        </p:blipFill>
        <p:spPr bwMode="auto">
          <a:xfrm>
            <a:off x="5105400" y="1752600"/>
            <a:ext cx="3505200" cy="3552355"/>
          </a:xfrm>
          <a:prstGeom prst="rect">
            <a:avLst/>
          </a:prstGeom>
          <a:noFill/>
        </p:spPr>
      </p:pic>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Dissemination </a:t>
            </a:r>
            <a:endParaRPr lang="en-US" sz="4000" dirty="0"/>
          </a:p>
        </p:txBody>
      </p:sp>
      <p:sp>
        <p:nvSpPr>
          <p:cNvPr id="4" name="Title 1"/>
          <p:cNvSpPr txBox="1">
            <a:spLocks/>
          </p:cNvSpPr>
          <p:nvPr/>
        </p:nvSpPr>
        <p:spPr>
          <a:xfrm>
            <a:off x="609600" y="427038"/>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Dissemination: Reach</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324687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Dissemination </a:t>
            </a:r>
            <a:endParaRPr lang="en-US" sz="4000" dirty="0"/>
          </a:p>
        </p:txBody>
      </p:sp>
      <p:sp>
        <p:nvSpPr>
          <p:cNvPr id="4" name="Title 1"/>
          <p:cNvSpPr txBox="1">
            <a:spLocks/>
          </p:cNvSpPr>
          <p:nvPr/>
        </p:nvSpPr>
        <p:spPr>
          <a:xfrm>
            <a:off x="609600" y="427038"/>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Dissemination</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3564810380"/>
              </p:ext>
            </p:extLst>
          </p:nvPr>
        </p:nvGraphicFramePr>
        <p:xfrm>
          <a:off x="0" y="274638"/>
          <a:ext cx="9143999" cy="5287962"/>
        </p:xfrm>
        <a:graphic>
          <a:graphicData uri="http://schemas.openxmlformats.org/drawingml/2006/table">
            <a:tbl>
              <a:tblPr firstRow="1" firstCol="1" bandRow="1">
                <a:tableStyleId>{5C22544A-7EE6-4342-B048-85BDC9FD1C3A}</a:tableStyleId>
              </a:tblPr>
              <a:tblGrid>
                <a:gridCol w="1612752"/>
                <a:gridCol w="1435248"/>
                <a:gridCol w="3657600"/>
                <a:gridCol w="2438399"/>
              </a:tblGrid>
              <a:tr h="834942">
                <a:tc>
                  <a:txBody>
                    <a:bodyPr/>
                    <a:lstStyle/>
                    <a:p>
                      <a:pPr marL="0" marR="0">
                        <a:spcBef>
                          <a:spcPts val="0"/>
                        </a:spcBef>
                        <a:spcAft>
                          <a:spcPts val="0"/>
                        </a:spcAft>
                      </a:pPr>
                      <a:r>
                        <a:rPr lang="en-US" sz="1600" dirty="0">
                          <a:effectLst/>
                        </a:rPr>
                        <a:t>Position Statement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Clicks on SBM website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Twitter</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a:effectLst/>
                        </a:rPr>
                        <a:t>Facebook</a:t>
                      </a:r>
                      <a:endParaRPr lang="en-US" sz="2400">
                        <a:effectLst/>
                        <a:latin typeface="Times New Roman" panose="02020603050405020304" pitchFamily="18" charset="0"/>
                        <a:ea typeface="Times New Roman" panose="02020603050405020304" pitchFamily="18" charset="0"/>
                      </a:endParaRPr>
                    </a:p>
                  </a:txBody>
                  <a:tcPr marL="0" marR="0" marT="0" marB="0"/>
                </a:tc>
              </a:tr>
              <a:tr h="1669882">
                <a:tc>
                  <a:txBody>
                    <a:bodyPr/>
                    <a:lstStyle/>
                    <a:p>
                      <a:pPr marL="0" marR="0">
                        <a:spcBef>
                          <a:spcPts val="0"/>
                        </a:spcBef>
                        <a:spcAft>
                          <a:spcPts val="0"/>
                        </a:spcAft>
                      </a:pPr>
                      <a:r>
                        <a:rPr lang="en-US" sz="1600" dirty="0">
                          <a:effectLst/>
                        </a:rPr>
                        <a:t>Increase Funding for Fruit and Vegetable</a:t>
                      </a:r>
                      <a:endParaRPr lang="en-US" sz="2400" dirty="0">
                        <a:effectLst/>
                      </a:endParaRPr>
                    </a:p>
                    <a:p>
                      <a:pPr marL="0" marR="0">
                        <a:spcBef>
                          <a:spcPts val="0"/>
                        </a:spcBef>
                        <a:spcAft>
                          <a:spcPts val="0"/>
                        </a:spcAft>
                      </a:pPr>
                      <a:r>
                        <a:rPr lang="en-US" sz="1600" dirty="0">
                          <a:effectLst/>
                        </a:rPr>
                        <a:t>Production in Farm Bill Reauthorization</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305 plus 97 on infographic</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Retweets: 19</a:t>
                      </a:r>
                      <a:endParaRPr lang="en-US" sz="2400">
                        <a:effectLst/>
                      </a:endParaRPr>
                    </a:p>
                    <a:p>
                      <a:pPr marL="0" marR="0">
                        <a:spcBef>
                          <a:spcPts val="0"/>
                        </a:spcBef>
                        <a:spcAft>
                          <a:spcPts val="0"/>
                        </a:spcAft>
                      </a:pPr>
                      <a:r>
                        <a:rPr lang="en-US" sz="1600">
                          <a:effectLst/>
                        </a:rPr>
                        <a:t>Likes: 18</a:t>
                      </a:r>
                      <a:endParaRPr lang="en-US" sz="2400">
                        <a:effectLst/>
                      </a:endParaRPr>
                    </a:p>
                    <a:p>
                      <a:pPr marL="0" marR="0">
                        <a:spcBef>
                          <a:spcPts val="0"/>
                        </a:spcBef>
                        <a:spcAft>
                          <a:spcPts val="0"/>
                        </a:spcAft>
                      </a:pPr>
                      <a:r>
                        <a:rPr lang="en-US" sz="1600">
                          <a:effectLst/>
                        </a:rPr>
                        <a:t>Reach: 6,602</a:t>
                      </a:r>
                      <a:endParaRPr lang="en-US" sz="2400">
                        <a:effectLst/>
                      </a:endParaRPr>
                    </a:p>
                    <a:p>
                      <a:pPr marL="0" marR="0">
                        <a:spcBef>
                          <a:spcPts val="0"/>
                        </a:spcBef>
                        <a:spcAft>
                          <a:spcPts val="0"/>
                        </a:spcAft>
                      </a:pPr>
                      <a:r>
                        <a:rPr lang="en-US" sz="1600">
                          <a:effectLst/>
                        </a:rPr>
                        <a:t>*post from Brown Public Health had 3 retweets and 8 likes.</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a:effectLst/>
                        </a:rPr>
                        <a:t>Likes: 13</a:t>
                      </a:r>
                      <a:endParaRPr lang="en-US" sz="2400">
                        <a:effectLst/>
                      </a:endParaRPr>
                    </a:p>
                    <a:p>
                      <a:pPr marL="0" marR="0">
                        <a:spcBef>
                          <a:spcPts val="0"/>
                        </a:spcBef>
                        <a:spcAft>
                          <a:spcPts val="0"/>
                        </a:spcAft>
                      </a:pPr>
                      <a:r>
                        <a:rPr lang="en-US" sz="1600">
                          <a:effectLst/>
                        </a:rPr>
                        <a:t>Shares: 2</a:t>
                      </a:r>
                      <a:endParaRPr lang="en-US" sz="2400">
                        <a:effectLst/>
                      </a:endParaRPr>
                    </a:p>
                    <a:p>
                      <a:pPr marL="0" marR="0">
                        <a:spcBef>
                          <a:spcPts val="0"/>
                        </a:spcBef>
                        <a:spcAft>
                          <a:spcPts val="0"/>
                        </a:spcAft>
                      </a:pPr>
                      <a:r>
                        <a:rPr lang="en-US" sz="1600">
                          <a:effectLst/>
                        </a:rPr>
                        <a:t>Reach: 958</a:t>
                      </a:r>
                      <a:endParaRPr lang="en-US" sz="2400">
                        <a:effectLst/>
                        <a:latin typeface="Times New Roman" panose="02020603050405020304" pitchFamily="18" charset="0"/>
                        <a:ea typeface="Times New Roman" panose="02020603050405020304" pitchFamily="18" charset="0"/>
                      </a:endParaRPr>
                    </a:p>
                  </a:txBody>
                  <a:tcPr marL="0" marR="0" marT="0" marB="0"/>
                </a:tc>
              </a:tr>
              <a:tr h="1669882">
                <a:tc>
                  <a:txBody>
                    <a:bodyPr/>
                    <a:lstStyle/>
                    <a:p>
                      <a:pPr marL="0" marR="0">
                        <a:spcBef>
                          <a:spcPts val="0"/>
                        </a:spcBef>
                        <a:spcAft>
                          <a:spcPts val="0"/>
                        </a:spcAft>
                      </a:pPr>
                      <a:r>
                        <a:rPr lang="en-US" sz="1600">
                          <a:effectLst/>
                        </a:rPr>
                        <a:t>Start Middle and High Schools Later</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339 plus 178 on infographic</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Retweets: 37</a:t>
                      </a:r>
                      <a:endParaRPr lang="en-US" sz="2400">
                        <a:effectLst/>
                      </a:endParaRPr>
                    </a:p>
                    <a:p>
                      <a:pPr marL="0" marR="0">
                        <a:spcBef>
                          <a:spcPts val="0"/>
                        </a:spcBef>
                        <a:spcAft>
                          <a:spcPts val="0"/>
                        </a:spcAft>
                      </a:pPr>
                      <a:r>
                        <a:rPr lang="en-US" sz="1600">
                          <a:effectLst/>
                        </a:rPr>
                        <a:t>Likes: 30</a:t>
                      </a:r>
                      <a:endParaRPr lang="en-US" sz="2400">
                        <a:effectLst/>
                      </a:endParaRPr>
                    </a:p>
                    <a:p>
                      <a:pPr marL="0" marR="0">
                        <a:spcBef>
                          <a:spcPts val="0"/>
                        </a:spcBef>
                        <a:spcAft>
                          <a:spcPts val="0"/>
                        </a:spcAft>
                      </a:pPr>
                      <a:r>
                        <a:rPr lang="en-US" sz="1600">
                          <a:effectLst/>
                        </a:rPr>
                        <a:t>Reach: 4,678</a:t>
                      </a:r>
                      <a:endParaRPr lang="en-US" sz="2400">
                        <a:effectLst/>
                      </a:endParaRPr>
                    </a:p>
                    <a:p>
                      <a:pPr marL="0" marR="0">
                        <a:spcBef>
                          <a:spcPts val="0"/>
                        </a:spcBef>
                        <a:spcAft>
                          <a:spcPts val="0"/>
                        </a:spcAft>
                      </a:pPr>
                      <a:r>
                        <a:rPr lang="en-US" sz="1600">
                          <a:effectLst/>
                        </a:rPr>
                        <a:t>*21 non-SBM accounts shared 37 posts, and those had a collective 132 retweets and 192 likes.</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a:effectLst/>
                        </a:rPr>
                        <a:t>Likes: 25</a:t>
                      </a:r>
                      <a:endParaRPr lang="en-US" sz="2400">
                        <a:effectLst/>
                      </a:endParaRPr>
                    </a:p>
                    <a:p>
                      <a:pPr marL="0" marR="0">
                        <a:spcBef>
                          <a:spcPts val="0"/>
                        </a:spcBef>
                        <a:spcAft>
                          <a:spcPts val="0"/>
                        </a:spcAft>
                      </a:pPr>
                      <a:r>
                        <a:rPr lang="en-US" sz="1600">
                          <a:effectLst/>
                        </a:rPr>
                        <a:t>Shares: 1</a:t>
                      </a:r>
                      <a:endParaRPr lang="en-US" sz="2400">
                        <a:effectLst/>
                      </a:endParaRPr>
                    </a:p>
                    <a:p>
                      <a:pPr marL="0" marR="0">
                        <a:spcBef>
                          <a:spcPts val="0"/>
                        </a:spcBef>
                        <a:spcAft>
                          <a:spcPts val="0"/>
                        </a:spcAft>
                      </a:pPr>
                      <a:r>
                        <a:rPr lang="en-US" sz="1600">
                          <a:effectLst/>
                        </a:rPr>
                        <a:t>Reach: 3,356</a:t>
                      </a:r>
                      <a:endParaRPr lang="en-US" sz="2400">
                        <a:effectLst/>
                      </a:endParaRPr>
                    </a:p>
                    <a:p>
                      <a:pPr marL="0" marR="0">
                        <a:spcBef>
                          <a:spcPts val="0"/>
                        </a:spcBef>
                        <a:spcAft>
                          <a:spcPts val="0"/>
                        </a:spcAft>
                      </a:pPr>
                      <a:r>
                        <a:rPr lang="en-US" sz="1600">
                          <a:effectLst/>
                        </a:rPr>
                        <a:t>*7 posts from endorsing partners had collective 156 likes and 81 shares. </a:t>
                      </a:r>
                      <a:endParaRPr lang="en-US" sz="2400">
                        <a:effectLst/>
                        <a:latin typeface="Times New Roman" panose="02020603050405020304" pitchFamily="18" charset="0"/>
                        <a:ea typeface="Times New Roman" panose="02020603050405020304" pitchFamily="18" charset="0"/>
                      </a:endParaRPr>
                    </a:p>
                  </a:txBody>
                  <a:tcPr marL="0" marR="0" marT="0" marB="0"/>
                </a:tc>
              </a:tr>
              <a:tr h="1113256">
                <a:tc>
                  <a:txBody>
                    <a:bodyPr/>
                    <a:lstStyle/>
                    <a:p>
                      <a:pPr marL="0" marR="0">
                        <a:spcBef>
                          <a:spcPts val="0"/>
                        </a:spcBef>
                        <a:spcAft>
                          <a:spcPts val="0"/>
                        </a:spcAft>
                      </a:pPr>
                      <a:r>
                        <a:rPr lang="en-US" sz="1600" dirty="0">
                          <a:effectLst/>
                        </a:rPr>
                        <a:t>Medicaid/CHIP Safety Net Support</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205, plus 124 on</a:t>
                      </a:r>
                      <a:endParaRPr lang="en-US" sz="2400">
                        <a:effectLst/>
                      </a:endParaRPr>
                    </a:p>
                    <a:p>
                      <a:pPr marL="0" marR="0">
                        <a:spcBef>
                          <a:spcPts val="0"/>
                        </a:spcBef>
                        <a:spcAft>
                          <a:spcPts val="0"/>
                        </a:spcAft>
                      </a:pPr>
                      <a:r>
                        <a:rPr lang="en-US" sz="1600">
                          <a:effectLst/>
                        </a:rPr>
                        <a:t>infographic</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Retweets: 12</a:t>
                      </a:r>
                      <a:endParaRPr lang="en-US" sz="2400">
                        <a:effectLst/>
                      </a:endParaRPr>
                    </a:p>
                    <a:p>
                      <a:pPr marL="0" marR="0">
                        <a:spcBef>
                          <a:spcPts val="0"/>
                        </a:spcBef>
                        <a:spcAft>
                          <a:spcPts val="0"/>
                        </a:spcAft>
                      </a:pPr>
                      <a:r>
                        <a:rPr lang="en-US" sz="1600">
                          <a:effectLst/>
                        </a:rPr>
                        <a:t>Likes: 23</a:t>
                      </a:r>
                      <a:endParaRPr lang="en-US" sz="2400">
                        <a:effectLst/>
                      </a:endParaRPr>
                    </a:p>
                    <a:p>
                      <a:pPr marL="0" marR="0">
                        <a:spcBef>
                          <a:spcPts val="0"/>
                        </a:spcBef>
                        <a:spcAft>
                          <a:spcPts val="0"/>
                        </a:spcAft>
                      </a:pPr>
                      <a:r>
                        <a:rPr lang="en-US" sz="1600">
                          <a:effectLst/>
                        </a:rPr>
                        <a:t>Views: 2,595</a:t>
                      </a:r>
                      <a:endParaRPr lang="en-US" sz="2400">
                        <a:effectLst/>
                      </a:endParaRPr>
                    </a:p>
                    <a:p>
                      <a:pPr marL="0" marR="0">
                        <a:spcBef>
                          <a:spcPts val="0"/>
                        </a:spcBef>
                        <a:spcAft>
                          <a:spcPts val="0"/>
                        </a:spcAft>
                      </a:pPr>
                      <a:r>
                        <a:rPr lang="en-US" sz="1600">
                          <a:effectLst/>
                        </a:rPr>
                        <a:t>(No endorsing partners)</a:t>
                      </a:r>
                      <a:endParaRPr lang="en-US" sz="24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dirty="0">
                          <a:effectLst/>
                        </a:rPr>
                        <a:t>Likes: 9</a:t>
                      </a:r>
                      <a:endParaRPr lang="en-US" sz="2400" dirty="0">
                        <a:effectLst/>
                      </a:endParaRPr>
                    </a:p>
                    <a:p>
                      <a:pPr marL="0" marR="0">
                        <a:spcBef>
                          <a:spcPts val="0"/>
                        </a:spcBef>
                        <a:spcAft>
                          <a:spcPts val="0"/>
                        </a:spcAft>
                      </a:pPr>
                      <a:r>
                        <a:rPr lang="en-US" sz="1600" dirty="0">
                          <a:effectLst/>
                        </a:rPr>
                        <a:t>Shares: 4</a:t>
                      </a:r>
                      <a:endParaRPr lang="en-US" sz="2400" dirty="0">
                        <a:effectLst/>
                      </a:endParaRPr>
                    </a:p>
                    <a:p>
                      <a:pPr marL="0" marR="0">
                        <a:spcBef>
                          <a:spcPts val="0"/>
                        </a:spcBef>
                        <a:spcAft>
                          <a:spcPts val="0"/>
                        </a:spcAft>
                      </a:pPr>
                      <a:r>
                        <a:rPr lang="en-US" sz="1600" dirty="0">
                          <a:effectLst/>
                        </a:rPr>
                        <a:t>Views: 1,688</a:t>
                      </a:r>
                      <a:endParaRPr lang="en-US" sz="2400" dirty="0">
                        <a:effectLst/>
                      </a:endParaRPr>
                    </a:p>
                    <a:p>
                      <a:pPr marL="0" marR="0">
                        <a:spcBef>
                          <a:spcPts val="0"/>
                        </a:spcBef>
                        <a:spcAft>
                          <a:spcPts val="0"/>
                        </a:spcAft>
                      </a:pPr>
                      <a:r>
                        <a:rPr lang="en-US" sz="1600" dirty="0">
                          <a:effectLst/>
                        </a:rPr>
                        <a:t>(No endorsing partners)</a:t>
                      </a:r>
                      <a:endParaRPr lang="en-US" sz="24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2319797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77492015"/>
              </p:ext>
            </p:extLst>
          </p:nvPr>
        </p:nvGraphicFramePr>
        <p:xfrm>
          <a:off x="342900" y="533400"/>
          <a:ext cx="8458200" cy="4975477"/>
        </p:xfrm>
        <a:graphic>
          <a:graphicData uri="http://schemas.openxmlformats.org/drawingml/2006/table">
            <a:tbl>
              <a:tblPr firstRow="1" firstCol="1" bandRow="1">
                <a:tableStyleId>{5C22544A-7EE6-4342-B048-85BDC9FD1C3A}</a:tableStyleId>
              </a:tblPr>
              <a:tblGrid>
                <a:gridCol w="1889760"/>
                <a:gridCol w="1539240"/>
                <a:gridCol w="3429000"/>
                <a:gridCol w="1600200"/>
              </a:tblGrid>
              <a:tr h="429616">
                <a:tc>
                  <a:txBody>
                    <a:bodyPr/>
                    <a:lstStyle/>
                    <a:p>
                      <a:pPr marL="0" marR="0">
                        <a:spcBef>
                          <a:spcPts val="0"/>
                        </a:spcBef>
                        <a:spcAft>
                          <a:spcPts val="0"/>
                        </a:spcAft>
                      </a:pPr>
                      <a:r>
                        <a:rPr lang="en-US" sz="1600" dirty="0">
                          <a:effectLst/>
                        </a:rPr>
                        <a:t>Position Statement</a:t>
                      </a:r>
                      <a:endParaRPr lang="en-US" sz="1800" dirty="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a:effectLst/>
                        </a:rPr>
                        <a:t>Clicks on SBM website</a:t>
                      </a:r>
                      <a:endParaRPr lang="en-US" sz="180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a:effectLst/>
                        </a:rPr>
                        <a:t>Twitter</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a:effectLst/>
                        </a:rPr>
                        <a:t>Facebook</a:t>
                      </a:r>
                      <a:endParaRPr lang="en-US" sz="1800">
                        <a:effectLst/>
                        <a:latin typeface="Times New Roman" panose="02020603050405020304" pitchFamily="18" charset="0"/>
                        <a:ea typeface="Times New Roman" panose="02020603050405020304" pitchFamily="18" charset="0"/>
                      </a:endParaRPr>
                    </a:p>
                  </a:txBody>
                  <a:tcPr marL="0" marR="0" marT="0" marB="0"/>
                </a:tc>
              </a:tr>
              <a:tr h="1074037">
                <a:tc>
                  <a:txBody>
                    <a:bodyPr/>
                    <a:lstStyle/>
                    <a:p>
                      <a:pPr marL="0" marR="0">
                        <a:spcBef>
                          <a:spcPts val="0"/>
                        </a:spcBef>
                        <a:spcAft>
                          <a:spcPts val="0"/>
                        </a:spcAft>
                      </a:pPr>
                      <a:r>
                        <a:rPr lang="en-US" sz="1600" dirty="0">
                          <a:effectLst/>
                        </a:rPr>
                        <a:t>Support Policies to Reduce Smoking Disparities for Gender and Sexual Minorities</a:t>
                      </a:r>
                      <a:endParaRPr lang="en-US" sz="1800" dirty="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dirty="0">
                          <a:effectLst/>
                        </a:rPr>
                        <a:t>138</a:t>
                      </a:r>
                      <a:br>
                        <a:rPr lang="en-US" sz="1600" dirty="0">
                          <a:effectLst/>
                        </a:rPr>
                      </a:br>
                      <a:r>
                        <a:rPr lang="en-US" sz="1600" dirty="0">
                          <a:effectLst/>
                        </a:rPr>
                        <a:t>plus 68 on infographic</a:t>
                      </a:r>
                      <a:endParaRPr lang="en-US" sz="1800" dirty="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dirty="0">
                          <a:effectLst/>
                        </a:rPr>
                        <a:t>Retweets: 13</a:t>
                      </a:r>
                      <a:br>
                        <a:rPr lang="en-US" sz="1600" dirty="0">
                          <a:effectLst/>
                        </a:rPr>
                      </a:br>
                      <a:r>
                        <a:rPr lang="en-US" sz="1600" dirty="0">
                          <a:effectLst/>
                        </a:rPr>
                        <a:t>Likes: 10</a:t>
                      </a:r>
                      <a:br>
                        <a:rPr lang="en-US" sz="1600" dirty="0">
                          <a:effectLst/>
                        </a:rPr>
                      </a:br>
                      <a:r>
                        <a:rPr lang="en-US" sz="1600" dirty="0">
                          <a:effectLst/>
                        </a:rPr>
                        <a:t>Reach: 2891</a:t>
                      </a:r>
                      <a:endParaRPr lang="en-US" sz="1800" dirty="0">
                        <a:effectLst/>
                      </a:endParaRPr>
                    </a:p>
                    <a:p>
                      <a:pPr marL="0" marR="0">
                        <a:spcBef>
                          <a:spcPts val="0"/>
                        </a:spcBef>
                        <a:spcAft>
                          <a:spcPts val="0"/>
                        </a:spcAft>
                      </a:pPr>
                      <a:r>
                        <a:rPr lang="en-US" sz="1600" dirty="0">
                          <a:effectLst/>
                        </a:rPr>
                        <a:t>*Pride Action Tank tweeted and had 3 RTs, 5 likes.</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a:effectLst/>
                        </a:rPr>
                        <a:t>Likes: 10</a:t>
                      </a:r>
                      <a:endParaRPr lang="en-US" sz="1800">
                        <a:effectLst/>
                      </a:endParaRPr>
                    </a:p>
                    <a:p>
                      <a:pPr marL="0" marR="0">
                        <a:spcBef>
                          <a:spcPts val="0"/>
                        </a:spcBef>
                        <a:spcAft>
                          <a:spcPts val="0"/>
                        </a:spcAft>
                      </a:pPr>
                      <a:r>
                        <a:rPr lang="en-US" sz="1600">
                          <a:effectLst/>
                        </a:rPr>
                        <a:t>Shares: 4</a:t>
                      </a:r>
                      <a:endParaRPr lang="en-US" sz="1800">
                        <a:effectLst/>
                      </a:endParaRPr>
                    </a:p>
                    <a:p>
                      <a:pPr marL="0" marR="0">
                        <a:spcBef>
                          <a:spcPts val="0"/>
                        </a:spcBef>
                        <a:spcAft>
                          <a:spcPts val="0"/>
                        </a:spcAft>
                      </a:pPr>
                      <a:r>
                        <a:rPr lang="en-US" sz="1600">
                          <a:effectLst/>
                        </a:rPr>
                        <a:t>Comments: 1</a:t>
                      </a:r>
                      <a:endParaRPr lang="en-US" sz="1800">
                        <a:effectLst/>
                      </a:endParaRPr>
                    </a:p>
                    <a:p>
                      <a:pPr marL="0" marR="0">
                        <a:spcBef>
                          <a:spcPts val="0"/>
                        </a:spcBef>
                        <a:spcAft>
                          <a:spcPts val="0"/>
                        </a:spcAft>
                      </a:pPr>
                      <a:r>
                        <a:rPr lang="en-US" sz="1600">
                          <a:effectLst/>
                        </a:rPr>
                        <a:t>Reach: 2288</a:t>
                      </a:r>
                      <a:endParaRPr lang="en-US" sz="1800">
                        <a:effectLst/>
                        <a:latin typeface="Times New Roman" panose="02020603050405020304" pitchFamily="18" charset="0"/>
                        <a:ea typeface="Times New Roman" panose="02020603050405020304" pitchFamily="18" charset="0"/>
                      </a:endParaRPr>
                    </a:p>
                  </a:txBody>
                  <a:tcPr marL="0" marR="0" marT="0" marB="0"/>
                </a:tc>
              </a:tr>
              <a:tr h="867970">
                <a:tc>
                  <a:txBody>
                    <a:bodyPr/>
                    <a:lstStyle/>
                    <a:p>
                      <a:pPr marL="0" marR="0">
                        <a:spcBef>
                          <a:spcPts val="0"/>
                        </a:spcBef>
                        <a:spcAft>
                          <a:spcPts val="0"/>
                        </a:spcAft>
                      </a:pPr>
                      <a:r>
                        <a:rPr lang="en-US" sz="1600">
                          <a:effectLst/>
                        </a:rPr>
                        <a:t>Improving Access to Psychosocial Care for Individuals with Persistent Pain</a:t>
                      </a:r>
                      <a:endParaRPr lang="en-US" sz="180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a:effectLst/>
                        </a:rPr>
                        <a:t>361</a:t>
                      </a:r>
                      <a:br>
                        <a:rPr lang="en-US" sz="1600">
                          <a:effectLst/>
                        </a:rPr>
                      </a:br>
                      <a:r>
                        <a:rPr lang="en-US" sz="1600">
                          <a:effectLst/>
                        </a:rPr>
                        <a:t>plus 81 on infographic</a:t>
                      </a:r>
                      <a:endParaRPr lang="en-US" sz="180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dirty="0">
                          <a:effectLst/>
                        </a:rPr>
                        <a:t>Retweets: 22</a:t>
                      </a:r>
                      <a:br>
                        <a:rPr lang="en-US" sz="1600" dirty="0">
                          <a:effectLst/>
                        </a:rPr>
                      </a:br>
                      <a:r>
                        <a:rPr lang="en-US" sz="1600" dirty="0">
                          <a:effectLst/>
                        </a:rPr>
                        <a:t>Likes: 24</a:t>
                      </a:r>
                      <a:br>
                        <a:rPr lang="en-US" sz="1600" dirty="0">
                          <a:effectLst/>
                        </a:rPr>
                      </a:br>
                      <a:r>
                        <a:rPr lang="en-US" sz="1600" dirty="0">
                          <a:effectLst/>
                        </a:rPr>
                        <a:t>Reach: 3453</a:t>
                      </a:r>
                      <a:endParaRPr lang="en-US" sz="1800" dirty="0">
                        <a:effectLst/>
                      </a:endParaRPr>
                    </a:p>
                    <a:p>
                      <a:pPr marL="0" marR="0">
                        <a:spcBef>
                          <a:spcPts val="0"/>
                        </a:spcBef>
                        <a:spcAft>
                          <a:spcPts val="0"/>
                        </a:spcAft>
                      </a:pPr>
                      <a:r>
                        <a:rPr lang="en-US" sz="1600" dirty="0">
                          <a:effectLst/>
                        </a:rPr>
                        <a:t>*Division 38 tweeted and had 4 RTs, 5 likes.</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a:effectLst/>
                        </a:rPr>
                        <a:t>Likes: 16</a:t>
                      </a:r>
                      <a:endParaRPr lang="en-US" sz="1800">
                        <a:effectLst/>
                      </a:endParaRPr>
                    </a:p>
                    <a:p>
                      <a:pPr marL="0" marR="0">
                        <a:spcBef>
                          <a:spcPts val="0"/>
                        </a:spcBef>
                        <a:spcAft>
                          <a:spcPts val="0"/>
                        </a:spcAft>
                      </a:pPr>
                      <a:r>
                        <a:rPr lang="en-US" sz="1600">
                          <a:effectLst/>
                        </a:rPr>
                        <a:t>Reach: 1189</a:t>
                      </a:r>
                      <a:endParaRPr lang="en-US" sz="1800">
                        <a:effectLst/>
                        <a:latin typeface="Times New Roman" panose="02020603050405020304" pitchFamily="18" charset="0"/>
                        <a:ea typeface="Times New Roman" panose="02020603050405020304" pitchFamily="18" charset="0"/>
                      </a:endParaRPr>
                    </a:p>
                  </a:txBody>
                  <a:tcPr marL="0" marR="0" marT="0" marB="0"/>
                </a:tc>
              </a:tr>
              <a:tr h="867970">
                <a:tc>
                  <a:txBody>
                    <a:bodyPr/>
                    <a:lstStyle/>
                    <a:p>
                      <a:pPr marL="0" marR="0">
                        <a:spcBef>
                          <a:spcPts val="0"/>
                        </a:spcBef>
                        <a:spcAft>
                          <a:spcPts val="0"/>
                        </a:spcAft>
                      </a:pPr>
                      <a:r>
                        <a:rPr lang="en-US" sz="1600" dirty="0">
                          <a:effectLst/>
                        </a:rPr>
                        <a:t>Enact Taxes on Sugary Drinks to Prevent Chronic Disease</a:t>
                      </a:r>
                      <a:endParaRPr lang="en-US" sz="1800" dirty="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dirty="0">
                          <a:effectLst/>
                        </a:rPr>
                        <a:t>335</a:t>
                      </a:r>
                      <a:br>
                        <a:rPr lang="en-US" sz="1600" dirty="0">
                          <a:effectLst/>
                        </a:rPr>
                      </a:br>
                      <a:r>
                        <a:rPr lang="en-US" sz="1600" dirty="0">
                          <a:effectLst/>
                        </a:rPr>
                        <a:t>plus 136 on infographic</a:t>
                      </a:r>
                      <a:endParaRPr lang="en-US" sz="1800" dirty="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dirty="0">
                          <a:effectLst/>
                        </a:rPr>
                        <a:t>Retweets: 18</a:t>
                      </a:r>
                      <a:br>
                        <a:rPr lang="en-US" sz="1600" dirty="0">
                          <a:effectLst/>
                        </a:rPr>
                      </a:br>
                      <a:r>
                        <a:rPr lang="en-US" sz="1600" dirty="0">
                          <a:effectLst/>
                        </a:rPr>
                        <a:t>Likes: 14</a:t>
                      </a:r>
                      <a:br>
                        <a:rPr lang="en-US" sz="1600" dirty="0">
                          <a:effectLst/>
                        </a:rPr>
                      </a:br>
                      <a:r>
                        <a:rPr lang="en-US" sz="1600" dirty="0">
                          <a:effectLst/>
                        </a:rPr>
                        <a:t>Reach: 3740</a:t>
                      </a:r>
                      <a:endParaRPr lang="en-US" sz="1800" dirty="0">
                        <a:effectLst/>
                      </a:endParaRPr>
                    </a:p>
                    <a:p>
                      <a:pPr marL="0" marR="0">
                        <a:spcBef>
                          <a:spcPts val="0"/>
                        </a:spcBef>
                        <a:spcAft>
                          <a:spcPts val="0"/>
                        </a:spcAft>
                      </a:pPr>
                      <a:r>
                        <a:rPr lang="en-US" sz="1600" dirty="0">
                          <a:effectLst/>
                        </a:rPr>
                        <a:t>*</a:t>
                      </a:r>
                      <a:r>
                        <a:rPr lang="en-US" sz="1600" dirty="0" err="1">
                          <a:effectLst/>
                        </a:rPr>
                        <a:t>ISBNPA</a:t>
                      </a:r>
                      <a:r>
                        <a:rPr lang="en-US" sz="1600" dirty="0">
                          <a:effectLst/>
                        </a:rPr>
                        <a:t> tweeted and had 1 RT, 2 likes.</a:t>
                      </a:r>
                      <a:endParaRPr lang="en-US" sz="18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dirty="0">
                          <a:effectLst/>
                        </a:rPr>
                        <a:t>Likes: 4</a:t>
                      </a:r>
                      <a:endParaRPr lang="en-US" sz="1800" dirty="0">
                        <a:effectLst/>
                      </a:endParaRPr>
                    </a:p>
                    <a:p>
                      <a:pPr marL="0" marR="0">
                        <a:spcBef>
                          <a:spcPts val="0"/>
                        </a:spcBef>
                        <a:spcAft>
                          <a:spcPts val="0"/>
                        </a:spcAft>
                      </a:pPr>
                      <a:r>
                        <a:rPr lang="en-US" sz="1600" dirty="0">
                          <a:effectLst/>
                        </a:rPr>
                        <a:t>Reach: 693</a:t>
                      </a:r>
                      <a:endParaRPr lang="en-US" sz="1800" dirty="0">
                        <a:effectLst/>
                        <a:latin typeface="Times New Roman" panose="02020603050405020304" pitchFamily="18" charset="0"/>
                        <a:ea typeface="Times New Roman" panose="02020603050405020304" pitchFamily="18" charset="0"/>
                      </a:endParaRPr>
                    </a:p>
                  </a:txBody>
                  <a:tcPr marL="0" marR="0" marT="0" marB="0"/>
                </a:tc>
              </a:tr>
              <a:tr h="1074037">
                <a:tc>
                  <a:txBody>
                    <a:bodyPr/>
                    <a:lstStyle/>
                    <a:p>
                      <a:pPr marL="0" marR="0">
                        <a:spcBef>
                          <a:spcPts val="0"/>
                        </a:spcBef>
                        <a:spcAft>
                          <a:spcPts val="0"/>
                        </a:spcAft>
                      </a:pPr>
                      <a:r>
                        <a:rPr lang="en-US" sz="1600">
                          <a:effectLst/>
                        </a:rPr>
                        <a:t>Restore CDC Funding for Firearms and Gun Violence Prevention Research</a:t>
                      </a:r>
                      <a:endParaRPr lang="en-US" sz="180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a:effectLst/>
                        </a:rPr>
                        <a:t>114</a:t>
                      </a:r>
                      <a:br>
                        <a:rPr lang="en-US" sz="1600">
                          <a:effectLst/>
                        </a:rPr>
                      </a:br>
                      <a:r>
                        <a:rPr lang="en-US" sz="1600">
                          <a:effectLst/>
                        </a:rPr>
                        <a:t>plus 79 on infographic</a:t>
                      </a:r>
                      <a:endParaRPr lang="en-US" sz="1800">
                        <a:effectLst/>
                        <a:latin typeface="Times New Roman" panose="02020603050405020304" pitchFamily="18" charset="0"/>
                        <a:ea typeface="Times New Roman" panose="02020603050405020304" pitchFamily="18" charset="0"/>
                      </a:endParaRPr>
                    </a:p>
                  </a:txBody>
                  <a:tcPr marL="40734" marR="40734" marT="0" marB="0"/>
                </a:tc>
                <a:tc>
                  <a:txBody>
                    <a:bodyPr/>
                    <a:lstStyle/>
                    <a:p>
                      <a:pPr marL="0" marR="0">
                        <a:spcBef>
                          <a:spcPts val="0"/>
                        </a:spcBef>
                        <a:spcAft>
                          <a:spcPts val="0"/>
                        </a:spcAft>
                      </a:pPr>
                      <a:r>
                        <a:rPr lang="en-US" sz="1600">
                          <a:effectLst/>
                        </a:rPr>
                        <a:t>Retweets: 11</a:t>
                      </a:r>
                      <a:br>
                        <a:rPr lang="en-US" sz="1600">
                          <a:effectLst/>
                        </a:rPr>
                      </a:br>
                      <a:r>
                        <a:rPr lang="en-US" sz="1600">
                          <a:effectLst/>
                        </a:rPr>
                        <a:t>Likes: 10</a:t>
                      </a:r>
                      <a:br>
                        <a:rPr lang="en-US" sz="1600">
                          <a:effectLst/>
                        </a:rPr>
                      </a:br>
                      <a:r>
                        <a:rPr lang="en-US" sz="1600">
                          <a:effectLst/>
                        </a:rPr>
                        <a:t>Reach: 1619</a:t>
                      </a:r>
                      <a:endParaRPr lang="en-US" sz="1800">
                        <a:effectLst/>
                      </a:endParaRPr>
                    </a:p>
                    <a:p>
                      <a:pPr marL="0" marR="0">
                        <a:spcBef>
                          <a:spcPts val="0"/>
                        </a:spcBef>
                        <a:spcAft>
                          <a:spcPts val="0"/>
                        </a:spcAft>
                      </a:pPr>
                      <a:r>
                        <a:rPr lang="en-US" sz="1600">
                          <a:effectLst/>
                        </a:rPr>
                        <a:t>*SAVIR tweeted and had no interaction.</a:t>
                      </a:r>
                      <a:endParaRPr lang="en-US" sz="180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600" dirty="0">
                          <a:effectLst/>
                        </a:rPr>
                        <a:t>Likes: 6</a:t>
                      </a:r>
                      <a:endParaRPr lang="en-US" sz="1800" dirty="0">
                        <a:effectLst/>
                      </a:endParaRPr>
                    </a:p>
                    <a:p>
                      <a:pPr marL="0" marR="0">
                        <a:spcBef>
                          <a:spcPts val="0"/>
                        </a:spcBef>
                        <a:spcAft>
                          <a:spcPts val="0"/>
                        </a:spcAft>
                      </a:pPr>
                      <a:r>
                        <a:rPr lang="en-US" sz="1600" dirty="0">
                          <a:effectLst/>
                        </a:rPr>
                        <a:t>Reach: 575</a:t>
                      </a:r>
                      <a:endParaRPr lang="en-US" sz="18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3699214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Dissemination </a:t>
            </a:r>
            <a:endParaRPr lang="en-US" sz="4000" dirty="0"/>
          </a:p>
        </p:txBody>
      </p:sp>
      <p:sp>
        <p:nvSpPr>
          <p:cNvPr id="4" name="Title 1"/>
          <p:cNvSpPr txBox="1">
            <a:spLocks/>
          </p:cNvSpPr>
          <p:nvPr/>
        </p:nvSpPr>
        <p:spPr>
          <a:xfrm>
            <a:off x="609600" y="427038"/>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Research</a:t>
            </a:r>
            <a:r>
              <a:rPr kumimoji="0" lang="en-US" sz="4400" b="0" i="0" u="none" strike="noStrike" kern="1200" cap="none" spc="0" normalizeH="0" noProof="0" dirty="0" smtClean="0">
                <a:ln>
                  <a:noFill/>
                </a:ln>
                <a:solidFill>
                  <a:schemeClr val="tx2"/>
                </a:solidFill>
                <a:effectLst/>
                <a:uLnTx/>
                <a:uFillTx/>
                <a:latin typeface="+mj-lt"/>
                <a:ea typeface="+mj-ea"/>
                <a:cs typeface="+mj-cs"/>
              </a:rPr>
              <a:t> to Policy Translation</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457200" y="2286000"/>
            <a:ext cx="2895600" cy="769441"/>
          </a:xfrm>
          <a:prstGeom prst="rect">
            <a:avLst/>
          </a:prstGeom>
          <a:noFill/>
        </p:spPr>
        <p:txBody>
          <a:bodyPr wrap="square" rtlCol="0">
            <a:spAutoFit/>
          </a:bodyPr>
          <a:lstStyle/>
          <a:p>
            <a:pPr algn="ctr"/>
            <a:r>
              <a:rPr lang="en-US" sz="4400" dirty="0" smtClean="0"/>
              <a:t>Research</a:t>
            </a:r>
            <a:endParaRPr lang="en-US" sz="4400" dirty="0"/>
          </a:p>
        </p:txBody>
      </p:sp>
      <p:sp>
        <p:nvSpPr>
          <p:cNvPr id="7" name="TextBox 6"/>
          <p:cNvSpPr txBox="1"/>
          <p:nvPr/>
        </p:nvSpPr>
        <p:spPr>
          <a:xfrm>
            <a:off x="5638800" y="2286000"/>
            <a:ext cx="2895600" cy="769441"/>
          </a:xfrm>
          <a:prstGeom prst="rect">
            <a:avLst/>
          </a:prstGeom>
          <a:noFill/>
        </p:spPr>
        <p:txBody>
          <a:bodyPr wrap="square" rtlCol="0">
            <a:spAutoFit/>
          </a:bodyPr>
          <a:lstStyle/>
          <a:p>
            <a:pPr algn="ctr"/>
            <a:r>
              <a:rPr lang="en-US" sz="4400" dirty="0" smtClean="0"/>
              <a:t>Practice</a:t>
            </a:r>
            <a:endParaRPr lang="en-US" sz="4400" dirty="0"/>
          </a:p>
        </p:txBody>
      </p:sp>
      <p:sp>
        <p:nvSpPr>
          <p:cNvPr id="9" name="Right Arrow 8"/>
          <p:cNvSpPr/>
          <p:nvPr/>
        </p:nvSpPr>
        <p:spPr>
          <a:xfrm>
            <a:off x="3200400" y="2438400"/>
            <a:ext cx="27432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09600" y="4114800"/>
            <a:ext cx="2895600" cy="769441"/>
          </a:xfrm>
          <a:prstGeom prst="rect">
            <a:avLst/>
          </a:prstGeom>
          <a:noFill/>
        </p:spPr>
        <p:txBody>
          <a:bodyPr wrap="square" rtlCol="0">
            <a:spAutoFit/>
          </a:bodyPr>
          <a:lstStyle/>
          <a:p>
            <a:pPr algn="ctr"/>
            <a:r>
              <a:rPr lang="en-US" sz="4400" dirty="0" smtClean="0"/>
              <a:t>Research</a:t>
            </a:r>
            <a:endParaRPr lang="en-US" sz="4400" dirty="0"/>
          </a:p>
        </p:txBody>
      </p:sp>
      <p:sp>
        <p:nvSpPr>
          <p:cNvPr id="12" name="TextBox 11"/>
          <p:cNvSpPr txBox="1"/>
          <p:nvPr/>
        </p:nvSpPr>
        <p:spPr>
          <a:xfrm>
            <a:off x="5638800" y="4114800"/>
            <a:ext cx="2895600" cy="769441"/>
          </a:xfrm>
          <a:prstGeom prst="rect">
            <a:avLst/>
          </a:prstGeom>
          <a:noFill/>
        </p:spPr>
        <p:txBody>
          <a:bodyPr wrap="square" rtlCol="0">
            <a:spAutoFit/>
          </a:bodyPr>
          <a:lstStyle/>
          <a:p>
            <a:pPr algn="ctr"/>
            <a:r>
              <a:rPr lang="en-US" sz="4400" dirty="0" smtClean="0"/>
              <a:t>Policy</a:t>
            </a:r>
            <a:endParaRPr lang="en-US" sz="4400" dirty="0"/>
          </a:p>
        </p:txBody>
      </p:sp>
      <p:sp>
        <p:nvSpPr>
          <p:cNvPr id="13" name="Right Arrow 12"/>
          <p:cNvSpPr/>
          <p:nvPr/>
        </p:nvSpPr>
        <p:spPr>
          <a:xfrm>
            <a:off x="3352800" y="4267200"/>
            <a:ext cx="2743200"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248189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1" grpId="0"/>
      <p:bldP spid="12"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7-03-07 at 1.44.45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5639" t="21406" r="38016" b="43944"/>
          <a:stretch/>
        </p:blipFill>
        <p:spPr>
          <a:xfrm>
            <a:off x="306533" y="228600"/>
            <a:ext cx="8655688" cy="6400800"/>
          </a:xfrm>
        </p:spPr>
      </p:pic>
    </p:spTree>
    <p:extLst>
      <p:ext uri="{BB962C8B-B14F-4D97-AF65-F5344CB8AC3E}">
        <p14:creationId xmlns:p14="http://schemas.microsoft.com/office/powerpoint/2010/main" val="3815620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lstStyle/>
          <a:p>
            <a:r>
              <a:rPr lang="en-US" dirty="0" smtClean="0"/>
              <a:t>The Health Policy Committee creates and disseminates health policy briefs with the goal of impacting population-level changes in behavioral medicine</a:t>
            </a:r>
          </a:p>
          <a:p>
            <a:r>
              <a:rPr lang="en-US" dirty="0" smtClean="0"/>
              <a:t>YOU can be a part of it!</a:t>
            </a:r>
          </a:p>
          <a:p>
            <a:r>
              <a:rPr lang="en-US" dirty="0" smtClean="0"/>
              <a:t>What policy issues mean the most to you? </a:t>
            </a:r>
          </a:p>
          <a:p>
            <a:r>
              <a:rPr lang="en-US" dirty="0" smtClean="0"/>
              <a:t>You can help to advocate for change</a:t>
            </a:r>
          </a:p>
        </p:txBody>
      </p:sp>
      <p:sp>
        <p:nvSpPr>
          <p:cNvPr id="4" name="Title 1"/>
          <p:cNvSpPr txBox="1">
            <a:spLocks/>
          </p:cNvSpPr>
          <p:nvPr/>
        </p:nvSpPr>
        <p:spPr>
          <a:xfrm>
            <a:off x="609600" y="228600"/>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Conclusions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299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Dissemination </a:t>
            </a:r>
            <a:endParaRPr lang="en-US" sz="4000" dirty="0"/>
          </a:p>
        </p:txBody>
      </p:sp>
      <p:sp>
        <p:nvSpPr>
          <p:cNvPr id="4" name="Title 1"/>
          <p:cNvSpPr txBox="1">
            <a:spLocks/>
          </p:cNvSpPr>
          <p:nvPr/>
        </p:nvSpPr>
        <p:spPr>
          <a:xfrm>
            <a:off x="609600" y="427038"/>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Step 1: Fill out proposal</a:t>
            </a:r>
            <a:r>
              <a:rPr kumimoji="0" lang="en-US" sz="4400" b="0" i="0" u="none" strike="noStrike" kern="1200" cap="none" spc="0" normalizeH="0" noProof="0" dirty="0" smtClean="0">
                <a:ln>
                  <a:noFill/>
                </a:ln>
                <a:solidFill>
                  <a:schemeClr val="tx2"/>
                </a:solidFill>
                <a:effectLst/>
                <a:uLnTx/>
                <a:uFillTx/>
                <a:latin typeface="+mj-lt"/>
                <a:ea typeface="+mj-ea"/>
                <a:cs typeface="+mj-cs"/>
              </a:rPr>
              <a:t> form!</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pic>
        <p:nvPicPr>
          <p:cNvPr id="10" name="Picture 9"/>
          <p:cNvPicPr/>
          <p:nvPr/>
        </p:nvPicPr>
        <p:blipFill rotWithShape="1">
          <a:blip r:embed="rId3"/>
          <a:srcRect t="7921" r="1923" b="29753"/>
          <a:stretch/>
        </p:blipFill>
        <p:spPr bwMode="auto">
          <a:xfrm>
            <a:off x="609600" y="1722438"/>
            <a:ext cx="8229600" cy="3687762"/>
          </a:xfrm>
          <a:prstGeom prst="rect">
            <a:avLst/>
          </a:prstGeom>
          <a:ln w="3175">
            <a:solidFill>
              <a:schemeClr val="tx1"/>
            </a:solidFill>
          </a:ln>
          <a:extLst>
            <a:ext uri="{53640926-AAD7-44D8-BBD7-CCE9431645EC}">
              <a14:shadowObscured xmlns:a14="http://schemas.microsoft.com/office/drawing/2010/main"/>
            </a:ext>
          </a:extLst>
        </p:spPr>
      </p:pic>
      <p:sp>
        <p:nvSpPr>
          <p:cNvPr id="12" name="Rectangle 11"/>
          <p:cNvSpPr/>
          <p:nvPr/>
        </p:nvSpPr>
        <p:spPr>
          <a:xfrm>
            <a:off x="5410200" y="4495800"/>
            <a:ext cx="12954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718161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Health Policy Committee</a:t>
            </a:r>
          </a:p>
          <a:p>
            <a:r>
              <a:rPr lang="en-US" dirty="0" smtClean="0"/>
              <a:t>Health Policy Council </a:t>
            </a:r>
          </a:p>
          <a:p>
            <a:r>
              <a:rPr lang="en-US" dirty="0" smtClean="0"/>
              <a:t>Executive Committee </a:t>
            </a:r>
          </a:p>
          <a:p>
            <a:r>
              <a:rPr lang="en-US" dirty="0" smtClean="0"/>
              <a:t>Special Interest Groups </a:t>
            </a:r>
          </a:p>
          <a:p>
            <a:r>
              <a:rPr lang="en-US" dirty="0" smtClean="0"/>
              <a:t>Co-Authors </a:t>
            </a:r>
          </a:p>
          <a:p>
            <a:r>
              <a:rPr lang="en-US" dirty="0" smtClean="0"/>
              <a:t>Partner Organizations</a:t>
            </a:r>
          </a:p>
          <a:p>
            <a:r>
              <a:rPr lang="en-US" dirty="0" smtClean="0"/>
              <a:t>SBM Staff</a:t>
            </a:r>
          </a:p>
          <a:p>
            <a:pPr lvl="1"/>
            <a:r>
              <a:rPr lang="en-US" dirty="0" smtClean="0"/>
              <a:t>Lindsay </a:t>
            </a:r>
            <a:r>
              <a:rPr lang="en-US" dirty="0" smtClean="0"/>
              <a:t>Bullock </a:t>
            </a:r>
            <a:endParaRPr lang="en-US" dirty="0"/>
          </a:p>
        </p:txBody>
      </p:sp>
      <p:sp>
        <p:nvSpPr>
          <p:cNvPr id="4" name="Title 1"/>
          <p:cNvSpPr txBox="1">
            <a:spLocks/>
          </p:cNvSpPr>
          <p:nvPr/>
        </p:nvSpPr>
        <p:spPr>
          <a:xfrm>
            <a:off x="609600" y="228600"/>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tx2"/>
                </a:solidFill>
                <a:latin typeface="+mj-lt"/>
                <a:ea typeface="+mj-ea"/>
                <a:cs typeface="+mj-cs"/>
              </a:rPr>
              <a:t>Thank You!</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IMG_0556.JPG"/>
          <p:cNvPicPr>
            <a:picLocks noGrp="1" noChangeAspect="1"/>
          </p:cNvPicPr>
          <p:nvPr isPhoto="1"/>
        </p:nvPicPr>
        <p:blipFill>
          <a:blip r:embed="rId3" cstate="print">
            <a:lum/>
          </a:blip>
          <a:stretch>
            <a:fillRect/>
          </a:stretch>
        </p:blipFill>
        <p:spPr>
          <a:xfrm>
            <a:off x="5562600" y="2362200"/>
            <a:ext cx="2971800" cy="2971800"/>
          </a:xfrm>
          <a:prstGeom prst="rect">
            <a:avLst/>
          </a:prstGeom>
          <a:noFill/>
          <a:ln>
            <a:noFill/>
          </a:ln>
        </p:spPr>
      </p:pic>
    </p:spTree>
    <p:extLst>
      <p:ext uri="{BB962C8B-B14F-4D97-AF65-F5344CB8AC3E}">
        <p14:creationId xmlns:p14="http://schemas.microsoft.com/office/powerpoint/2010/main" val="3515452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solidFill>
                  <a:schemeClr val="tx2"/>
                </a:solidFill>
              </a:rPr>
              <a:t>Health Policy Committee of SBM</a:t>
            </a:r>
            <a:endParaRPr lang="en-US" dirty="0">
              <a:solidFill>
                <a:schemeClr val="tx2"/>
              </a:solidFill>
            </a:endParaRPr>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Health Policy Committee identifies, assesses and develops key opportunities to inform the policy debate at the federal and state level on issues related to the SBM mission.“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Committee may develop policy positions for the society to be reviewed and approved by the Executive Committee acting for the Board. These shall highlight the contributions of behavioral medicine in advancing healthcare and public health.”</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Policy Briefs</a:t>
            </a:r>
            <a:endParaRPr lang="en-US" dirty="0"/>
          </a:p>
        </p:txBody>
      </p:sp>
      <p:sp>
        <p:nvSpPr>
          <p:cNvPr id="3" name="Content Placeholder 2"/>
          <p:cNvSpPr>
            <a:spLocks noGrp="1"/>
          </p:cNvSpPr>
          <p:nvPr>
            <p:ph sz="quarter" idx="1"/>
          </p:nvPr>
        </p:nvSpPr>
        <p:spPr/>
        <p:txBody>
          <a:bodyPr>
            <a:normAutofit/>
          </a:bodyPr>
          <a:lstStyle/>
          <a:p>
            <a:r>
              <a:rPr lang="en-US" sz="3000" dirty="0" smtClean="0"/>
              <a:t>SBM takes a position on </a:t>
            </a:r>
            <a:r>
              <a:rPr lang="en-US" sz="3000" strike="sngStrike" dirty="0" smtClean="0"/>
              <a:t>a</a:t>
            </a:r>
            <a:r>
              <a:rPr lang="en-US" sz="3000" dirty="0" smtClean="0"/>
              <a:t> current issues affecting policy in behavioral medicine</a:t>
            </a:r>
          </a:p>
          <a:p>
            <a:r>
              <a:rPr lang="en-US" sz="3000" dirty="0" smtClean="0"/>
              <a:t>Collaborations between committee members, experts in the field, and SBM SIG Members </a:t>
            </a:r>
          </a:p>
          <a:p>
            <a:r>
              <a:rPr lang="en-US" sz="2800" dirty="0" smtClean="0"/>
              <a:t>Early career investigators can take the lead with expert mentorship</a:t>
            </a:r>
          </a:p>
          <a:p>
            <a:r>
              <a:rPr lang="en-US" sz="2800" dirty="0" smtClean="0"/>
              <a:t>Drafts are reviewed and discussed on monthly calls</a:t>
            </a:r>
          </a:p>
          <a:p>
            <a:r>
              <a:rPr lang="en-US" sz="2800" dirty="0" smtClean="0"/>
              <a:t>Approved by Health Policy Committee, then Executive Committee </a:t>
            </a:r>
          </a:p>
          <a:p>
            <a:endParaRPr lang="en-US" sz="3000" dirty="0" smtClean="0"/>
          </a:p>
          <a:p>
            <a:endParaRPr lang="en-US" dirty="0"/>
          </a:p>
        </p:txBody>
      </p:sp>
      <p:sp>
        <p:nvSpPr>
          <p:cNvPr id="5" name="Title 1"/>
          <p:cNvSpPr txBox="1">
            <a:spLocks/>
          </p:cNvSpPr>
          <p:nvPr/>
        </p:nvSpPr>
        <p:spPr>
          <a:xfrm>
            <a:off x="609600" y="427038"/>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Health Policy Committee Briefs</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extLst>
      <p:ext uri="{BB962C8B-B14F-4D97-AF65-F5344CB8AC3E}">
        <p14:creationId xmlns:p14="http://schemas.microsoft.com/office/powerpoint/2010/main" val="306655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763" y="1488206"/>
            <a:ext cx="3437710" cy="954107"/>
          </a:xfrm>
          <a:prstGeom prst="rect">
            <a:avLst/>
          </a:prstGeom>
          <a:noFill/>
          <a:ln>
            <a:solidFill>
              <a:schemeClr val="tx1"/>
            </a:solidFill>
          </a:ln>
        </p:spPr>
        <p:txBody>
          <a:bodyPr wrap="square" rtlCol="0">
            <a:spAutoFit/>
          </a:bodyPr>
          <a:lstStyle/>
          <a:p>
            <a:r>
              <a:rPr lang="en-US" sz="2800" dirty="0" smtClean="0"/>
              <a:t>Committee or Staff develops an idea</a:t>
            </a:r>
            <a:endParaRPr lang="en-US" sz="2800" dirty="0"/>
          </a:p>
        </p:txBody>
      </p:sp>
      <p:sp>
        <p:nvSpPr>
          <p:cNvPr id="5" name="TextBox 4"/>
          <p:cNvSpPr txBox="1"/>
          <p:nvPr/>
        </p:nvSpPr>
        <p:spPr>
          <a:xfrm>
            <a:off x="3356607" y="3433969"/>
            <a:ext cx="3811806" cy="523220"/>
          </a:xfrm>
          <a:prstGeom prst="rect">
            <a:avLst/>
          </a:prstGeom>
          <a:noFill/>
          <a:ln>
            <a:solidFill>
              <a:schemeClr val="tx1"/>
            </a:solidFill>
          </a:ln>
        </p:spPr>
        <p:txBody>
          <a:bodyPr wrap="square" rtlCol="0">
            <a:spAutoFit/>
          </a:bodyPr>
          <a:lstStyle/>
          <a:p>
            <a:r>
              <a:rPr lang="en-US" sz="2800" dirty="0" smtClean="0"/>
              <a:t>Experts are contacted</a:t>
            </a:r>
            <a:endParaRPr lang="en-US" sz="2800" dirty="0"/>
          </a:p>
        </p:txBody>
      </p:sp>
      <p:sp>
        <p:nvSpPr>
          <p:cNvPr id="6" name="TextBox 5"/>
          <p:cNvSpPr txBox="1"/>
          <p:nvPr/>
        </p:nvSpPr>
        <p:spPr>
          <a:xfrm>
            <a:off x="5262510" y="5047023"/>
            <a:ext cx="3726268" cy="1384995"/>
          </a:xfrm>
          <a:prstGeom prst="rect">
            <a:avLst/>
          </a:prstGeom>
          <a:noFill/>
          <a:ln>
            <a:solidFill>
              <a:schemeClr val="tx1"/>
            </a:solidFill>
          </a:ln>
        </p:spPr>
        <p:txBody>
          <a:bodyPr wrap="square" rtlCol="0">
            <a:spAutoFit/>
          </a:bodyPr>
          <a:lstStyle/>
          <a:p>
            <a:r>
              <a:rPr lang="en-US" sz="2800" dirty="0" smtClean="0"/>
              <a:t>Relevant SIGs are contacted for collaboration</a:t>
            </a:r>
            <a:endParaRPr lang="en-US" sz="2800" dirty="0"/>
          </a:p>
        </p:txBody>
      </p:sp>
      <p:sp>
        <p:nvSpPr>
          <p:cNvPr id="7" name="Curved Down Arrow 6"/>
          <p:cNvSpPr/>
          <p:nvPr/>
        </p:nvSpPr>
        <p:spPr>
          <a:xfrm rot="2086776">
            <a:off x="4242942" y="2070563"/>
            <a:ext cx="1298303" cy="74349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2086776">
            <a:off x="7388378" y="3698134"/>
            <a:ext cx="1298303" cy="74349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rot="3036187">
            <a:off x="994105" y="3972110"/>
            <a:ext cx="4368031" cy="6856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301752" y="228600"/>
            <a:ext cx="8534400" cy="758952"/>
          </a:xfrm>
        </p:spPr>
        <p:txBody>
          <a:bodyPr>
            <a:normAutofit fontScale="90000"/>
          </a:bodyPr>
          <a:lstStyle/>
          <a:p>
            <a:r>
              <a:rPr lang="en-US" dirty="0" smtClean="0"/>
              <a:t>Policy Brief Procedure</a:t>
            </a:r>
            <a:endParaRPr lang="en-US" dirty="0"/>
          </a:p>
        </p:txBody>
      </p:sp>
      <p:sp>
        <p:nvSpPr>
          <p:cNvPr id="9" name="Title 1"/>
          <p:cNvSpPr txBox="1">
            <a:spLocks/>
          </p:cNvSpPr>
          <p:nvPr/>
        </p:nvSpPr>
        <p:spPr>
          <a:xfrm>
            <a:off x="609600" y="228600"/>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Policy Brief Procedure</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16794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763" y="1488206"/>
            <a:ext cx="3437710" cy="954107"/>
          </a:xfrm>
          <a:prstGeom prst="rect">
            <a:avLst/>
          </a:prstGeom>
          <a:noFill/>
          <a:ln>
            <a:solidFill>
              <a:schemeClr val="tx1"/>
            </a:solidFill>
          </a:ln>
        </p:spPr>
        <p:txBody>
          <a:bodyPr wrap="square" rtlCol="0">
            <a:spAutoFit/>
          </a:bodyPr>
          <a:lstStyle/>
          <a:p>
            <a:r>
              <a:rPr lang="en-US" sz="2800" dirty="0" smtClean="0"/>
              <a:t>Committee or Staff develops an idea</a:t>
            </a:r>
            <a:endParaRPr lang="en-US" sz="2800" dirty="0"/>
          </a:p>
        </p:txBody>
      </p:sp>
      <p:sp>
        <p:nvSpPr>
          <p:cNvPr id="5" name="TextBox 4"/>
          <p:cNvSpPr txBox="1"/>
          <p:nvPr/>
        </p:nvSpPr>
        <p:spPr>
          <a:xfrm>
            <a:off x="3356607" y="3433969"/>
            <a:ext cx="3811806" cy="523220"/>
          </a:xfrm>
          <a:prstGeom prst="rect">
            <a:avLst/>
          </a:prstGeom>
          <a:noFill/>
          <a:ln>
            <a:solidFill>
              <a:schemeClr val="tx1"/>
            </a:solidFill>
          </a:ln>
        </p:spPr>
        <p:txBody>
          <a:bodyPr wrap="square" rtlCol="0">
            <a:spAutoFit/>
          </a:bodyPr>
          <a:lstStyle/>
          <a:p>
            <a:r>
              <a:rPr lang="en-US" sz="2800" dirty="0" smtClean="0"/>
              <a:t>Experts are contacted</a:t>
            </a:r>
            <a:endParaRPr lang="en-US" sz="2800" dirty="0"/>
          </a:p>
        </p:txBody>
      </p:sp>
      <p:sp>
        <p:nvSpPr>
          <p:cNvPr id="6" name="TextBox 5"/>
          <p:cNvSpPr txBox="1"/>
          <p:nvPr/>
        </p:nvSpPr>
        <p:spPr>
          <a:xfrm>
            <a:off x="5262510" y="5047023"/>
            <a:ext cx="3726268" cy="1384995"/>
          </a:xfrm>
          <a:prstGeom prst="rect">
            <a:avLst/>
          </a:prstGeom>
          <a:noFill/>
          <a:ln>
            <a:solidFill>
              <a:schemeClr val="tx1"/>
            </a:solidFill>
          </a:ln>
        </p:spPr>
        <p:txBody>
          <a:bodyPr wrap="square" rtlCol="0">
            <a:spAutoFit/>
          </a:bodyPr>
          <a:lstStyle/>
          <a:p>
            <a:r>
              <a:rPr lang="en-US" sz="2800" dirty="0" smtClean="0"/>
              <a:t>Relevant SIGs are contacted for collaboration</a:t>
            </a:r>
            <a:endParaRPr lang="en-US" sz="2800" dirty="0"/>
          </a:p>
        </p:txBody>
      </p:sp>
      <p:sp>
        <p:nvSpPr>
          <p:cNvPr id="7" name="Curved Down Arrow 6"/>
          <p:cNvSpPr/>
          <p:nvPr/>
        </p:nvSpPr>
        <p:spPr>
          <a:xfrm rot="2086776">
            <a:off x="4242942" y="2070563"/>
            <a:ext cx="1298303" cy="74349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2086776">
            <a:off x="7388378" y="3698134"/>
            <a:ext cx="1298303" cy="74349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rot="3036187">
            <a:off x="994105" y="3972110"/>
            <a:ext cx="4368031" cy="6856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301752" y="228600"/>
            <a:ext cx="8534400" cy="758952"/>
          </a:xfrm>
        </p:spPr>
        <p:txBody>
          <a:bodyPr>
            <a:normAutofit fontScale="90000"/>
          </a:bodyPr>
          <a:lstStyle/>
          <a:p>
            <a:r>
              <a:rPr lang="en-US" dirty="0" smtClean="0"/>
              <a:t>Policy Brief Procedure</a:t>
            </a:r>
            <a:endParaRPr lang="en-US" dirty="0"/>
          </a:p>
        </p:txBody>
      </p:sp>
      <p:sp>
        <p:nvSpPr>
          <p:cNvPr id="9" name="Title 1"/>
          <p:cNvSpPr txBox="1">
            <a:spLocks/>
          </p:cNvSpPr>
          <p:nvPr/>
        </p:nvSpPr>
        <p:spPr>
          <a:xfrm>
            <a:off x="609600" y="228600"/>
            <a:ext cx="82296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Policy Brief Procedure</a:t>
            </a:r>
            <a:endParaRPr kumimoji="0" 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extBox 12"/>
          <p:cNvSpPr txBox="1"/>
          <p:nvPr/>
        </p:nvSpPr>
        <p:spPr>
          <a:xfrm>
            <a:off x="304800" y="4800600"/>
            <a:ext cx="2819400" cy="1384995"/>
          </a:xfrm>
          <a:prstGeom prst="rect">
            <a:avLst/>
          </a:prstGeom>
          <a:noFill/>
          <a:ln>
            <a:solidFill>
              <a:schemeClr val="accent1">
                <a:shade val="50000"/>
              </a:schemeClr>
            </a:solidFill>
          </a:ln>
        </p:spPr>
        <p:txBody>
          <a:bodyPr wrap="square" rtlCol="0">
            <a:spAutoFit/>
          </a:bodyPr>
          <a:lstStyle/>
          <a:p>
            <a:pPr algn="ctr"/>
            <a:r>
              <a:rPr lang="en-US" sz="2800" u="sng" dirty="0" smtClean="0"/>
              <a:t>Partner with like-minded organizations!!</a:t>
            </a:r>
            <a:endParaRPr lang="en-US" sz="2800" u="sng" dirty="0"/>
          </a:p>
        </p:txBody>
      </p:sp>
    </p:spTree>
    <p:extLst>
      <p:ext uri="{BB962C8B-B14F-4D97-AF65-F5344CB8AC3E}">
        <p14:creationId xmlns:p14="http://schemas.microsoft.com/office/powerpoint/2010/main" val="3167943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solidFill>
                  <a:schemeClr val="tx2"/>
                </a:solidFill>
              </a:rPr>
              <a:t>What is a Health Policy Brief?</a:t>
            </a:r>
            <a:endParaRPr lang="en-US" dirty="0">
              <a:solidFill>
                <a:schemeClr val="tx2"/>
              </a:solidFill>
            </a:endParaRPr>
          </a:p>
        </p:txBody>
      </p:sp>
      <p:pic>
        <p:nvPicPr>
          <p:cNvPr id="4099" name="Picture 3" descr="C:\Users\jbuscemi\Desktop\images.jpg"/>
          <p:cNvPicPr>
            <a:picLocks noChangeAspect="1" noChangeArrowheads="1"/>
          </p:cNvPicPr>
          <p:nvPr/>
        </p:nvPicPr>
        <p:blipFill>
          <a:blip r:embed="rId3" cstate="print"/>
          <a:srcRect/>
          <a:stretch>
            <a:fillRect/>
          </a:stretch>
        </p:blipFill>
        <p:spPr bwMode="auto">
          <a:xfrm>
            <a:off x="609600" y="2438400"/>
            <a:ext cx="7941042" cy="1976437"/>
          </a:xfrm>
          <a:prstGeom prst="rect">
            <a:avLst/>
          </a:prstGeom>
          <a:noFill/>
        </p:spPr>
      </p:pic>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solidFill>
                  <a:schemeClr val="tx2"/>
                </a:solidFill>
              </a:rPr>
              <a:t>What is a Health Policy Brief?</a:t>
            </a:r>
            <a:endParaRPr lang="en-US" dirty="0">
              <a:solidFill>
                <a:schemeClr val="tx2"/>
              </a:solidFill>
            </a:endParaRPr>
          </a:p>
        </p:txBody>
      </p:sp>
      <p:sp>
        <p:nvSpPr>
          <p:cNvPr id="5" name="TextBox 4"/>
          <p:cNvSpPr txBox="1"/>
          <p:nvPr/>
        </p:nvSpPr>
        <p:spPr>
          <a:xfrm>
            <a:off x="533400" y="1524000"/>
            <a:ext cx="8153400" cy="4247317"/>
          </a:xfrm>
          <a:prstGeom prst="rect">
            <a:avLst/>
          </a:prstGeom>
          <a:noFill/>
        </p:spPr>
        <p:txBody>
          <a:bodyPr wrap="square" rtlCol="0">
            <a:spAutoFit/>
          </a:bodyPr>
          <a:lstStyle/>
          <a:p>
            <a:pPr marL="342900" indent="-342900">
              <a:buFont typeface="Arial" pitchFamily="34" charset="0"/>
              <a:buChar char="•"/>
            </a:pPr>
            <a:r>
              <a:rPr lang="en-US" sz="2800" dirty="0" smtClean="0"/>
              <a:t>“Concise summary of a particular issue, policy options to deal with it, recommendations for future legislation…”</a:t>
            </a:r>
          </a:p>
          <a:p>
            <a:pPr marL="342900" indent="-342900">
              <a:buFont typeface="Arial" pitchFamily="34" charset="0"/>
              <a:buChar char="•"/>
            </a:pPr>
            <a:r>
              <a:rPr lang="en-US" sz="2800" dirty="0" smtClean="0"/>
              <a:t>“Document presenting findings and recommendations of research to a non-specialized audience…”</a:t>
            </a:r>
          </a:p>
          <a:p>
            <a:pPr marL="342900" indent="-342900">
              <a:buFont typeface="Arial" pitchFamily="34" charset="0"/>
              <a:buChar char="•"/>
            </a:pPr>
            <a:r>
              <a:rPr lang="en-US" sz="2800" dirty="0" smtClean="0"/>
              <a:t>“…Means for exploring all sides of an issue”</a:t>
            </a:r>
          </a:p>
          <a:p>
            <a:pPr marL="342900" indent="-342900">
              <a:buFont typeface="Arial" pitchFamily="34" charset="0"/>
              <a:buChar char="•"/>
            </a:pPr>
            <a:r>
              <a:rPr lang="en-US" sz="2800" dirty="0" smtClean="0"/>
              <a:t>“A vehicle for providing policy advice…”</a:t>
            </a:r>
          </a:p>
          <a:p>
            <a:pPr marL="342900" indent="-342900">
              <a:buFont typeface="Arial" pitchFamily="34" charset="0"/>
              <a:buChar char="•"/>
            </a:pPr>
            <a:r>
              <a:rPr lang="en-US" sz="2800" dirty="0" smtClean="0"/>
              <a:t>NOT A RESEARCH BRIEF</a:t>
            </a:r>
          </a:p>
          <a:p>
            <a:pPr marL="342900" indent="-342900">
              <a:buFont typeface="+mj-lt"/>
              <a:buAutoNum type="arabicPeriod"/>
            </a:pPr>
            <a:endParaRPr lang="en-US" dirty="0" smtClean="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105646"/>
            <a:ext cx="1956359" cy="71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mph" presetSubtype="1" nodeType="clickEffect">
                                  <p:stCondLst>
                                    <p:cond delay="0"/>
                                  </p:stCondLst>
                                  <p:childTnLst>
                                    <p:set>
                                      <p:cBhvr override="childStyle">
                                        <p:cTn id="36" dur="indefinite"/>
                                        <p:tgtEl>
                                          <p:spTgt spid="5">
                                            <p:txEl>
                                              <p:pRg st="4" end="4"/>
                                            </p:txEl>
                                          </p:spTgt>
                                        </p:tgtEl>
                                        <p:attrNameLst>
                                          <p:attrName>style.fontStyle</p:attrName>
                                        </p:attrNameLst>
                                      </p:cBhvr>
                                      <p:to>
                                        <p:strVal val="normal"/>
                                      </p:to>
                                    </p:set>
                                    <p:set>
                                      <p:cBhvr override="childStyle">
                                        <p:cTn id="37" dur="indefinite"/>
                                        <p:tgtEl>
                                          <p:spTgt spid="5">
                                            <p:txEl>
                                              <p:pRg st="4" end="4"/>
                                            </p:txEl>
                                          </p:spTgt>
                                        </p:tgtEl>
                                        <p:attrNameLst>
                                          <p:attrName>style.fontWeight</p:attrName>
                                        </p:attrNameLst>
                                      </p:cBhvr>
                                      <p:to>
                                        <p:strVal val="bold"/>
                                      </p:to>
                                    </p:set>
                                    <p:set>
                                      <p:cBhvr override="childStyle">
                                        <p:cTn id="38" dur="indefinite"/>
                                        <p:tgtEl>
                                          <p:spTgt spid="5">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1426</Words>
  <Application>Microsoft Office PowerPoint</Application>
  <PresentationFormat>On-screen Show (4:3)</PresentationFormat>
  <Paragraphs>251</Paragraphs>
  <Slides>37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ＭＳ Ｐゴシック</vt:lpstr>
      <vt:lpstr>Arial</vt:lpstr>
      <vt:lpstr>Calibri</vt:lpstr>
      <vt:lpstr>Times New Roman</vt:lpstr>
      <vt:lpstr>Office Theme</vt:lpstr>
      <vt:lpstr>How to increase research impact through developing and disseminating health policy briefs: a guide for SIGs</vt:lpstr>
      <vt:lpstr>Have you ever thought…</vt:lpstr>
      <vt:lpstr>Health Policy Committee of SBM</vt:lpstr>
      <vt:lpstr>Health Policy Committee of SBM</vt:lpstr>
      <vt:lpstr>Health Policy Briefs</vt:lpstr>
      <vt:lpstr>Policy Brief Procedure</vt:lpstr>
      <vt:lpstr>Policy Brief Procedure</vt:lpstr>
      <vt:lpstr>What is a Health Policy Brief?</vt:lpstr>
      <vt:lpstr>What is a Health Policy Brief?</vt:lpstr>
      <vt:lpstr>Format of a Health Policy Brief</vt:lpstr>
      <vt:lpstr>Examples of SBM’s recent policy briefs</vt:lpstr>
      <vt:lpstr>Enact Taxes on Sugary Drinks to Prevent Chronic Disease</vt:lpstr>
      <vt:lpstr>Background</vt:lpstr>
      <vt:lpstr>Problem: What type of tax is effective. Pushback by beverage industry.</vt:lpstr>
      <vt:lpstr>SBM Recommends</vt:lpstr>
      <vt:lpstr>PowerPoint Presentation</vt:lpstr>
      <vt:lpstr>PowerPoint Presentation</vt:lpstr>
      <vt:lpstr>PowerPoint Presentation</vt:lpstr>
      <vt:lpstr>SBM Recommends</vt:lpstr>
      <vt:lpstr>PowerPoint Presentation</vt:lpstr>
      <vt:lpstr>PowerPoint Presentation</vt:lpstr>
      <vt:lpstr>SBM Recommends</vt:lpstr>
      <vt:lpstr>PowerPoint Presentation</vt:lpstr>
      <vt:lpstr>What makes a brief an effective brief?</vt:lpstr>
      <vt:lpstr>What makes a brief an effective brief?</vt:lpstr>
      <vt:lpstr>What makes a brief an effective brief?</vt:lpstr>
      <vt:lpstr>Policy Brief Procedure</vt:lpstr>
      <vt:lpstr>Why Engage Partners?</vt:lpstr>
      <vt:lpstr>Dissemination </vt:lpstr>
      <vt:lpstr>Dissemination </vt:lpstr>
      <vt:lpstr>Dissemination </vt:lpstr>
      <vt:lpstr>PowerPoint Presentation</vt:lpstr>
      <vt:lpstr>Dissemination </vt:lpstr>
      <vt:lpstr>PowerPoint Presentation</vt:lpstr>
      <vt:lpstr>Conclusions</vt:lpstr>
      <vt:lpstr>Dissemination </vt:lpstr>
      <vt:lpstr>Thank you! </vt:lpstr>
    </vt:vector>
  </TitlesOfParts>
  <Company>UIC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3: Making a Greater Impact: How You Can Advocate for Health Policy Change</dc:title>
  <dc:creator>jbuscemi</dc:creator>
  <cp:lastModifiedBy>Angela Burant</cp:lastModifiedBy>
  <cp:revision>66</cp:revision>
  <dcterms:created xsi:type="dcterms:W3CDTF">2016-03-18T19:06:06Z</dcterms:created>
  <dcterms:modified xsi:type="dcterms:W3CDTF">2018-08-21T16:13:17Z</dcterms:modified>
</cp:coreProperties>
</file>